
<file path=[Content_Types].xml><?xml version="1.0" encoding="utf-8"?>
<Types xmlns="http://schemas.openxmlformats.org/package/2006/content-types">
  <Default Extension="emf" ContentType="image/x-emf"/>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9" r:id="rId1"/>
  </p:sldMasterIdLst>
  <p:notesMasterIdLst>
    <p:notesMasterId r:id="rId24"/>
  </p:notesMasterIdLst>
  <p:sldIdLst>
    <p:sldId id="256" r:id="rId2"/>
    <p:sldId id="257" r:id="rId3"/>
    <p:sldId id="278" r:id="rId4"/>
    <p:sldId id="263" r:id="rId5"/>
    <p:sldId id="258" r:id="rId6"/>
    <p:sldId id="259" r:id="rId7"/>
    <p:sldId id="260" r:id="rId8"/>
    <p:sldId id="261" r:id="rId9"/>
    <p:sldId id="262" r:id="rId10"/>
    <p:sldId id="264" r:id="rId11"/>
    <p:sldId id="265" r:id="rId12"/>
    <p:sldId id="266" r:id="rId13"/>
    <p:sldId id="267" r:id="rId14"/>
    <p:sldId id="268" r:id="rId15"/>
    <p:sldId id="269" r:id="rId16"/>
    <p:sldId id="273" r:id="rId17"/>
    <p:sldId id="274" r:id="rId18"/>
    <p:sldId id="271" r:id="rId19"/>
    <p:sldId id="272" r:id="rId20"/>
    <p:sldId id="275" r:id="rId21"/>
    <p:sldId id="276" r:id="rId22"/>
    <p:sldId id="277" r:id="rId23"/>
  </p:sldIdLst>
  <p:sldSz cx="12192000" cy="6858000"/>
  <p:notesSz cx="6858000" cy="9144000"/>
  <p:embeddedFontLst>
    <p:embeddedFont>
      <p:font typeface="Baumans" panose="020B0604020202020204" charset="0"/>
      <p:regular r:id="rId25"/>
    </p:embeddedFont>
    <p:embeddedFont>
      <p:font typeface="Calibri" panose="020F0502020204030204" pitchFamily="34" charset="0"/>
      <p:regular r:id="rId26"/>
      <p:bold r:id="rId27"/>
      <p:italic r:id="rId28"/>
      <p:boldItalic r:id="rId29"/>
    </p:embeddedFont>
    <p:embeddedFont>
      <p:font typeface="Calibri Light" panose="020F0302020204030204" pitchFamily="34" charset="0"/>
      <p:regular r:id="rId30"/>
      <p:italic r:id="rId31"/>
    </p:embeddedFont>
    <p:embeddedFont>
      <p:font typeface="Corbel" panose="020B0503020204020204" pitchFamily="34" charset="0"/>
      <p:regular r:id="rId32"/>
      <p:bold r:id="rId33"/>
      <p:italic r:id="rId34"/>
      <p:boldItalic r:id="rId3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6" roundtripDataSignature="AMtx7mhpTPHZ/S5rXXSQereErmkquxU/R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25810B2-6F81-48D6-910E-0C5D6D08586D}">
  <a:tblStyle styleId="{C25810B2-6F81-48D6-910E-0C5D6D08586D}" styleName="Table_0">
    <a:wholeTbl>
      <a:tcTxStyle b="off" i="off">
        <a:font>
          <a:latin typeface="Arial"/>
          <a:ea typeface="Arial"/>
          <a:cs typeface="Arial"/>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7F5FA"/>
          </a:solidFill>
        </a:fill>
      </a:tcStyle>
    </a:wholeTbl>
    <a:band1H>
      <a:tcTxStyle b="off" i="off"/>
      <a:tcStyle>
        <a:tcBdr/>
        <a:fill>
          <a:solidFill>
            <a:srgbClr val="CBEAF4"/>
          </a:solidFill>
        </a:fill>
      </a:tcStyle>
    </a:band1H>
    <a:band2H>
      <a:tcTxStyle b="off" i="off"/>
      <a:tcStyle>
        <a:tcBdr/>
      </a:tcStyle>
    </a:band2H>
    <a:band1V>
      <a:tcTxStyle b="off" i="off"/>
      <a:tcStyle>
        <a:tcBdr/>
        <a:fill>
          <a:solidFill>
            <a:srgbClr val="CBEAF4"/>
          </a:solidFill>
        </a:fill>
      </a:tcStyle>
    </a:band1V>
    <a:band2V>
      <a:tcTxStyle b="off" i="off"/>
      <a:tcStyle>
        <a:tcBdr/>
      </a:tcStyle>
    </a:band2V>
    <a:lastCol>
      <a:tcTxStyle b="on" i="off">
        <a:font>
          <a:latin typeface="Arial"/>
          <a:ea typeface="Arial"/>
          <a:cs typeface="Arial"/>
        </a:font>
        <a:schemeClr val="lt1"/>
      </a:tcTxStyle>
      <a:tcStyle>
        <a:tcBdr/>
        <a:fill>
          <a:solidFill>
            <a:schemeClr val="accent1"/>
          </a:solidFill>
        </a:fill>
      </a:tcStyle>
    </a:lastCol>
    <a:firstCol>
      <a:tcTxStyle b="on" i="off">
        <a:font>
          <a:latin typeface="Arial"/>
          <a:ea typeface="Arial"/>
          <a:cs typeface="Arial"/>
        </a:font>
        <a:schemeClr val="lt1"/>
      </a:tcTxStyle>
      <a:tcStyle>
        <a:tcBdr/>
        <a:fill>
          <a:solidFill>
            <a:schemeClr val="accent1"/>
          </a:solidFill>
        </a:fill>
      </a:tcStyle>
    </a:firstCol>
    <a:lastRow>
      <a:tcTxStyle b="on" i="off">
        <a:font>
          <a:latin typeface="Arial"/>
          <a:ea typeface="Arial"/>
          <a:cs typeface="Arial"/>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b="off" i="off"/>
      <a:tcStyle>
        <a:tcBdr/>
      </a:tcStyle>
    </a:seCell>
    <a:swCell>
      <a:tcTxStyle b="off" i="off"/>
      <a:tcStyle>
        <a:tcBdr/>
      </a:tcStyle>
    </a:swCell>
    <a:firstRow>
      <a:tcTxStyle b="on" i="off">
        <a:font>
          <a:latin typeface="Arial"/>
          <a:ea typeface="Arial"/>
          <a:cs typeface="Arial"/>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0388" autoAdjust="0"/>
  </p:normalViewPr>
  <p:slideViewPr>
    <p:cSldViewPr snapToGrid="0">
      <p:cViewPr varScale="1">
        <p:scale>
          <a:sx n="80" d="100"/>
          <a:sy n="80" d="100"/>
        </p:scale>
        <p:origin x="265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2.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1.fntdata"/><Relationship Id="rId33" Type="http://schemas.openxmlformats.org/officeDocument/2006/relationships/font" Target="fonts/font9.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32" Type="http://schemas.openxmlformats.org/officeDocument/2006/relationships/font" Target="fonts/font8.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4.fntdata"/><Relationship Id="rId36" Type="http://customschemas.google.com/relationships/presentationmetadata" Target="meta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3.fntdata"/><Relationship Id="rId30" Type="http://schemas.openxmlformats.org/officeDocument/2006/relationships/font" Target="fonts/font6.fntdata"/><Relationship Id="rId35" Type="http://schemas.openxmlformats.org/officeDocument/2006/relationships/font" Target="fonts/font11.fntdata"/><Relationship Id="rId8" Type="http://schemas.openxmlformats.org/officeDocument/2006/relationships/slide" Target="slides/slide7.xml"/><Relationship Id="rId3" Type="http://schemas.openxmlformats.org/officeDocument/2006/relationships/slide" Target="slides/slide2.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8.png>
</file>

<file path=ppt/media/image19.png>
</file>

<file path=ppt/media/image2.jpg>
</file>

<file path=ppt/media/image3.jpg>
</file>

<file path=ppt/media/image4.pn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199" name="Google Shape;199;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3" name="Google Shape;273;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dirty="0"/>
              <a:t>After researching all the main key attributes, we collected the following 24 variables to perform the data analysis for each populated Baby Boomer City. Just to name a few, Violent Crime Rate, Cost of Living Index, Total Outdoor Recreation value, Healthcare, and Weather – Avg High.  </a:t>
            </a:r>
          </a:p>
          <a:p>
            <a:pPr marL="457200" marR="0" lvl="0" indent="-228600" algn="l" rtl="0">
              <a:lnSpc>
                <a:spcPct val="100000"/>
              </a:lnSpc>
              <a:spcBef>
                <a:spcPts val="0"/>
              </a:spcBef>
              <a:spcAft>
                <a:spcPts val="0"/>
              </a:spcAft>
              <a:buClr>
                <a:srgbClr val="000000"/>
              </a:buClr>
              <a:buSzPts val="1400"/>
              <a:buFont typeface="Arial"/>
              <a:buNone/>
            </a:pPr>
            <a:endParaRPr lang="en-US" dirty="0"/>
          </a:p>
          <a:p>
            <a:pPr marL="228600" marR="0" lvl="0" indent="0" algn="l" rtl="0">
              <a:lnSpc>
                <a:spcPct val="100000"/>
              </a:lnSpc>
              <a:spcBef>
                <a:spcPts val="0"/>
              </a:spcBef>
              <a:spcAft>
                <a:spcPts val="0"/>
              </a:spcAft>
              <a:buClr>
                <a:srgbClr val="000000"/>
              </a:buClr>
              <a:buSzPts val="1400"/>
              <a:buFont typeface="Arial" panose="020B0604020202020204" pitchFamily="34" charset="0"/>
              <a:buNone/>
            </a:pPr>
            <a:endParaRPr dirty="0"/>
          </a:p>
        </p:txBody>
      </p:sp>
      <p:sp>
        <p:nvSpPr>
          <p:cNvPr id="274" name="Google Shape;274;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10</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Google Shape;279;p3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Here are the sources that we used to collect the data variables for our analysis.  </a:t>
            </a:r>
            <a:endParaRPr/>
          </a:p>
        </p:txBody>
      </p:sp>
      <p:sp>
        <p:nvSpPr>
          <p:cNvPr id="280" name="Google Shape;280;p3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3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7" name="Google Shape;287;p3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p3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sz="1200" dirty="0"/>
              <a:t>Choosing suggested markets based on similarity to LA</a:t>
            </a:r>
            <a:r>
              <a:rPr lang="en-US" sz="1200"/>
              <a:t>/SoCal</a:t>
            </a:r>
            <a:endParaRPr dirty="0"/>
          </a:p>
        </p:txBody>
      </p:sp>
      <p:sp>
        <p:nvSpPr>
          <p:cNvPr id="294" name="Google Shape;294;p3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0"/>
        <p:cNvGrpSpPr/>
        <p:nvPr/>
      </p:nvGrpSpPr>
      <p:grpSpPr>
        <a:xfrm>
          <a:off x="0" y="0"/>
          <a:ext cx="0" cy="0"/>
          <a:chOff x="0" y="0"/>
          <a:chExt cx="0" cy="0"/>
        </a:xfrm>
      </p:grpSpPr>
      <p:sp>
        <p:nvSpPr>
          <p:cNvPr id="301" name="Google Shape;301;p3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Here is the cost of living trend for each major city (2013-2017).  As you can see, San Francisco is ranked the highest, while San Antonio is ranked the lowest. </a:t>
            </a:r>
            <a:endParaRPr dirty="0"/>
          </a:p>
        </p:txBody>
      </p:sp>
      <p:sp>
        <p:nvSpPr>
          <p:cNvPr id="302" name="Google Shape;302;p3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p3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09" name="Google Shape;309;p34: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Here is an overview of the average heat and average precipitation for each major city.   </a:t>
            </a:r>
            <a:endParaRPr/>
          </a:p>
        </p:txBody>
      </p:sp>
      <p:sp>
        <p:nvSpPr>
          <p:cNvPr id="310" name="Google Shape;310;p34: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4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Performing the hierarchical cluster analysis for the variables collected for each major city, will gives an overview on how each variable share a similar correlation.  As you can see from the dendrogram,  it had grouped up all our variables that we had collected for each major city, and gives us nice big pictures on how each variable can be similar to each other. If you would insert a straight line through the highest horizontal line (Euclidean distance), 2 clusters will be defined that show which variables had the closest coefficients amongst each other. However, by lowering the Euclidean Distance line to get the next group of clusters (4 Clusters), you can see how it makes sense how some of the variables would be clustered together. For example, </a:t>
            </a:r>
            <a:r>
              <a:rPr lang="en-US" dirty="0" err="1"/>
              <a:t>Cost_of_living</a:t>
            </a:r>
            <a:r>
              <a:rPr lang="en-US" dirty="0"/>
              <a:t>, Groceries, </a:t>
            </a:r>
            <a:r>
              <a:rPr lang="en-US" dirty="0" err="1"/>
              <a:t>restaurant_price</a:t>
            </a:r>
            <a:r>
              <a:rPr lang="en-US" dirty="0"/>
              <a:t>, Rent, </a:t>
            </a:r>
            <a:r>
              <a:rPr lang="en-US" dirty="0" err="1"/>
              <a:t>Cost_plust_rent</a:t>
            </a:r>
            <a:r>
              <a:rPr lang="en-US" dirty="0"/>
              <a:t>, </a:t>
            </a:r>
            <a:r>
              <a:rPr lang="en-US" dirty="0" err="1"/>
              <a:t>income_percaptial</a:t>
            </a:r>
            <a:r>
              <a:rPr lang="en-US" dirty="0"/>
              <a:t>, would share a similar cluster since those variables tend to relate to the different expenses that an individual would encounter being in a major city. However, reviewing the next set of clusters that have Crime, </a:t>
            </a:r>
            <a:r>
              <a:rPr lang="en-US" dirty="0" err="1"/>
              <a:t>Weather_dr_day</a:t>
            </a:r>
            <a:r>
              <a:rPr lang="en-US" dirty="0"/>
              <a:t>, </a:t>
            </a:r>
            <a:r>
              <a:rPr lang="en-US" dirty="0" err="1"/>
              <a:t>annual_temp_avg_high</a:t>
            </a:r>
            <a:r>
              <a:rPr lang="en-US" dirty="0"/>
              <a:t>, </a:t>
            </a:r>
            <a:r>
              <a:rPr lang="en-US" dirty="0" err="1"/>
              <a:t>annual_temp_avg_lowm</a:t>
            </a:r>
            <a:r>
              <a:rPr lang="en-US" dirty="0"/>
              <a:t> </a:t>
            </a:r>
            <a:r>
              <a:rPr lang="en-US" dirty="0" err="1"/>
              <a:t>pur_power</a:t>
            </a:r>
            <a:r>
              <a:rPr lang="en-US" dirty="0"/>
              <a:t> grouped as one, will give you a hypothetical theory how Crime rate would be related to the temperature that is involved with the city, which may be the case for a crime to occur depending on the weather. Also, using this analysis can help us to reduce the number of variables that are needed for our analysis, which is similar to the Factor Analysis and Principal Component analysis. </a:t>
            </a:r>
          </a:p>
          <a:p>
            <a:pPr marL="0" lvl="0" indent="0" algn="l" rtl="0">
              <a:lnSpc>
                <a:spcPct val="100000"/>
              </a:lnSpc>
              <a:spcBef>
                <a:spcPts val="0"/>
              </a:spcBef>
              <a:spcAft>
                <a:spcPts val="0"/>
              </a:spcAft>
              <a:buSzPts val="1400"/>
              <a:buNone/>
            </a:pPr>
            <a:endParaRPr dirty="0"/>
          </a:p>
        </p:txBody>
      </p:sp>
      <p:sp>
        <p:nvSpPr>
          <p:cNvPr id="339" name="Google Shape;339;p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dirty="0"/>
              <a:t>In this dendrogram, it has clustered out all of the top baby boomer major cities into their respected group by pinpointing which cities had similar attributes amongst each other. As you can see, we generated 5 different clusters from our overall city selection which can provide us a strategy on which major cities to start building out the different phases for our Retirement Housing Outreach project. This analysis was based on using the Hierarchical Cluster Analysis where we had indexed our variables that we had collected for each major city and were able to generate the clustering groups which are based off on which cities variables had a close linkage, coefficient value distance amongst each other.  If we would consider this clustering group, we would have - Group 1: Phoenix, Jacksonville, San Antonio and Houston, Group 2: Indianapolis, Buffalo, Columbus, Kansas, Pittsburgh, and Memphis, Group 3 – Los Angeles, San Diego, San Jose, Group 4-Chicago, Philadelphia, and Boston, and then Group 5: San Francisco and New York. </a:t>
            </a:r>
          </a:p>
          <a:p>
            <a:pPr marL="0" lvl="0" indent="0" algn="l" rtl="0">
              <a:lnSpc>
                <a:spcPct val="100000"/>
              </a:lnSpc>
              <a:spcBef>
                <a:spcPts val="0"/>
              </a:spcBef>
              <a:spcAft>
                <a:spcPts val="0"/>
              </a:spcAft>
              <a:buSzPts val="1400"/>
              <a:buNone/>
            </a:pPr>
            <a:endParaRPr dirty="0"/>
          </a:p>
        </p:txBody>
      </p:sp>
      <p:sp>
        <p:nvSpPr>
          <p:cNvPr id="346" name="Google Shape;346;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4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324" name="Google Shape;324;p4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9"/>
        <p:cNvGrpSpPr/>
        <p:nvPr/>
      </p:nvGrpSpPr>
      <p:grpSpPr>
        <a:xfrm>
          <a:off x="0" y="0"/>
          <a:ext cx="0" cy="0"/>
          <a:chOff x="0" y="0"/>
          <a:chExt cx="0" cy="0"/>
        </a:xfrm>
      </p:grpSpPr>
      <p:sp>
        <p:nvSpPr>
          <p:cNvPr id="330" name="Google Shape;330;p4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1" i="0" u="none" strike="noStrike" cap="none" dirty="0">
                <a:solidFill>
                  <a:schemeClr val="dk1"/>
                </a:solidFill>
                <a:effectLst/>
                <a:latin typeface="Calibri"/>
                <a:ea typeface="Calibri"/>
                <a:cs typeface="Calibri"/>
                <a:sym typeface="Calibri"/>
              </a:rPr>
              <a:t>Analysis of variance (ANOVA)</a:t>
            </a:r>
            <a:r>
              <a:rPr lang="en-US" sz="1200" b="0" i="0" u="none" strike="noStrike" cap="none" dirty="0">
                <a:solidFill>
                  <a:schemeClr val="dk1"/>
                </a:solidFill>
                <a:effectLst/>
                <a:latin typeface="Calibri"/>
                <a:ea typeface="Calibri"/>
                <a:cs typeface="Calibri"/>
                <a:sym typeface="Calibri"/>
              </a:rPr>
              <a:t> is used to determine whether there are any statistically significant differences between the means of three or more independent (unrelated) groups. We used ANOVA analysis to determine which cluster of cities  are similar to Southern California Cluster (LA/San Diego). Based on the ANOVA analysis, LA cluster (LA/San </a:t>
            </a:r>
            <a:r>
              <a:rPr lang="en-US" sz="1200" b="0" i="0" u="none" strike="noStrike" cap="none" dirty="0" err="1">
                <a:solidFill>
                  <a:schemeClr val="dk1"/>
                </a:solidFill>
                <a:effectLst/>
                <a:latin typeface="Calibri"/>
                <a:ea typeface="Calibri"/>
                <a:cs typeface="Calibri"/>
                <a:sym typeface="Calibri"/>
              </a:rPr>
              <a:t>Dieogo</a:t>
            </a:r>
            <a:r>
              <a:rPr lang="en-US" sz="1200" b="0" i="0" u="none" strike="noStrike" cap="none" dirty="0">
                <a:solidFill>
                  <a:schemeClr val="dk1"/>
                </a:solidFill>
                <a:effectLst/>
                <a:latin typeface="Calibri"/>
                <a:ea typeface="Calibri"/>
                <a:cs typeface="Calibri"/>
                <a:sym typeface="Calibri"/>
              </a:rPr>
              <a:t>/San Jose)is closer to Chicago Cluster (Chicago/Boston/</a:t>
            </a:r>
            <a:r>
              <a:rPr lang="en-US" sz="1200" b="0" i="0" u="none" strike="noStrike" cap="none" dirty="0" err="1">
                <a:solidFill>
                  <a:schemeClr val="dk1"/>
                </a:solidFill>
                <a:effectLst/>
                <a:latin typeface="Calibri"/>
                <a:ea typeface="Calibri"/>
                <a:cs typeface="Calibri"/>
                <a:sym typeface="Calibri"/>
              </a:rPr>
              <a:t>Phili</a:t>
            </a:r>
            <a:r>
              <a:rPr lang="en-US" sz="1200" b="0" i="0" u="none" strike="noStrike" cap="none" dirty="0">
                <a:solidFill>
                  <a:schemeClr val="dk1"/>
                </a:solidFill>
                <a:effectLst/>
                <a:latin typeface="Calibri"/>
                <a:ea typeface="Calibri"/>
                <a:cs typeface="Calibri"/>
                <a:sym typeface="Calibri"/>
              </a:rPr>
              <a:t>) than New York Cluster (New York &amp; San Francisco). P &gt; 0.05 for Chicago Cluster, but  P &lt; 0.05 for New York Cluster.</a:t>
            </a:r>
            <a:endParaRPr lang="en-US" dirty="0"/>
          </a:p>
          <a:p>
            <a:pPr marL="0" lvl="0" indent="0" algn="l" rtl="0">
              <a:lnSpc>
                <a:spcPct val="100000"/>
              </a:lnSpc>
              <a:spcBef>
                <a:spcPts val="0"/>
              </a:spcBef>
              <a:spcAft>
                <a:spcPts val="0"/>
              </a:spcAft>
              <a:buSzPts val="1400"/>
              <a:buNone/>
            </a:pPr>
            <a:endParaRPr dirty="0"/>
          </a:p>
        </p:txBody>
      </p:sp>
      <p:sp>
        <p:nvSpPr>
          <p:cNvPr id="331" name="Google Shape;331;p4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08" name="Google Shape;208;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1"/>
        <p:cNvGrpSpPr/>
        <p:nvPr/>
      </p:nvGrpSpPr>
      <p:grpSpPr>
        <a:xfrm>
          <a:off x="0" y="0"/>
          <a:ext cx="0" cy="0"/>
          <a:chOff x="0" y="0"/>
          <a:chExt cx="0" cy="0"/>
        </a:xfrm>
      </p:grpSpPr>
      <p:sp>
        <p:nvSpPr>
          <p:cNvPr id="352" name="Google Shape;352;p4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sz="1200" b="1" i="0" u="none" strike="noStrike" cap="none" dirty="0">
                <a:solidFill>
                  <a:schemeClr val="dk1"/>
                </a:solidFill>
                <a:effectLst/>
                <a:latin typeface="Calibri"/>
                <a:ea typeface="Calibri"/>
                <a:cs typeface="Calibri"/>
                <a:sym typeface="Calibri"/>
              </a:rPr>
              <a:t>Factor Analysis Explanation:</a:t>
            </a:r>
            <a:r>
              <a:rPr lang="en-US" dirty="0"/>
              <a:t> </a:t>
            </a:r>
            <a:r>
              <a:rPr lang="en-US" sz="1200" b="0" i="0" u="none" strike="noStrike" cap="none" dirty="0">
                <a:solidFill>
                  <a:schemeClr val="dk1"/>
                </a:solidFill>
                <a:effectLst/>
                <a:latin typeface="Calibri"/>
                <a:ea typeface="Calibri"/>
                <a:cs typeface="Calibri"/>
                <a:sym typeface="Calibri"/>
              </a:rPr>
              <a:t>Factor analysis only works if number of variables is less than number of observations. So some correlated variables had to be removed.</a:t>
            </a:r>
            <a:r>
              <a:rPr lang="en-US" dirty="0"/>
              <a:t> </a:t>
            </a:r>
            <a:r>
              <a:rPr lang="en-US" sz="1200" b="0" i="0" u="none" strike="noStrike" cap="none" dirty="0">
                <a:solidFill>
                  <a:schemeClr val="dk1"/>
                </a:solidFill>
                <a:effectLst/>
                <a:latin typeface="Calibri"/>
                <a:ea typeface="Calibri"/>
                <a:cs typeface="Calibri"/>
                <a:sym typeface="Calibri"/>
              </a:rPr>
              <a:t>Large (positive or negative) rotated factor loadings indicate that the factor has a strong influence on the variable.</a:t>
            </a:r>
            <a:r>
              <a:rPr lang="en-US" dirty="0"/>
              <a:t> </a:t>
            </a:r>
            <a:r>
              <a:rPr lang="en-US" sz="1200" b="0" i="0" u="none" strike="noStrike" cap="none" dirty="0">
                <a:solidFill>
                  <a:schemeClr val="dk1"/>
                </a:solidFill>
                <a:effectLst/>
                <a:latin typeface="Calibri"/>
                <a:ea typeface="Calibri"/>
                <a:cs typeface="Calibri"/>
                <a:sym typeface="Calibri"/>
              </a:rPr>
              <a:t>The following variables had the most impact (either x &gt; 0.7 or x &lt; -0.7):</a:t>
            </a:r>
            <a:r>
              <a:rPr lang="en-US" dirty="0"/>
              <a:t> </a:t>
            </a:r>
          </a:p>
          <a:p>
            <a:pPr marL="0" lvl="0" indent="0" algn="l" rtl="0">
              <a:lnSpc>
                <a:spcPct val="100000"/>
              </a:lnSpc>
              <a:spcBef>
                <a:spcPts val="0"/>
              </a:spcBef>
              <a:spcAft>
                <a:spcPts val="0"/>
              </a:spcAft>
              <a:buSzPts val="1400"/>
              <a:buNone/>
            </a:pPr>
            <a:r>
              <a:rPr lang="en-US" sz="1200" b="0" i="0" u="none" strike="noStrike" cap="none" dirty="0">
                <a:solidFill>
                  <a:schemeClr val="dk1"/>
                </a:solidFill>
                <a:effectLst/>
                <a:latin typeface="Calibri"/>
                <a:ea typeface="Calibri"/>
                <a:cs typeface="Calibri"/>
                <a:sym typeface="Calibri"/>
              </a:rPr>
              <a:t> Factor1 - Total Health Index, Food Rank, Fitness Rank, and Greenspace Rank.</a:t>
            </a:r>
            <a:r>
              <a:rPr lang="en-US" dirty="0"/>
              <a:t> </a:t>
            </a:r>
            <a:r>
              <a:rPr lang="en-US" sz="1200" b="0" i="0" u="none" strike="noStrike" cap="none" dirty="0">
                <a:solidFill>
                  <a:schemeClr val="dk1"/>
                </a:solidFill>
                <a:effectLst/>
                <a:latin typeface="Calibri"/>
                <a:ea typeface="Calibri"/>
                <a:cs typeface="Calibri"/>
                <a:sym typeface="Calibri"/>
              </a:rPr>
              <a:t>  </a:t>
            </a:r>
          </a:p>
          <a:p>
            <a:pPr marL="0" lvl="0" indent="0" algn="l" rtl="0">
              <a:lnSpc>
                <a:spcPct val="100000"/>
              </a:lnSpc>
              <a:spcBef>
                <a:spcPts val="0"/>
              </a:spcBef>
              <a:spcAft>
                <a:spcPts val="0"/>
              </a:spcAft>
              <a:buSzPts val="1400"/>
              <a:buNone/>
            </a:pPr>
            <a:r>
              <a:rPr lang="en-US" sz="1200" b="0" i="0" u="none" strike="noStrike" cap="none" dirty="0">
                <a:solidFill>
                  <a:schemeClr val="dk1"/>
                </a:solidFill>
                <a:effectLst/>
                <a:latin typeface="Calibri"/>
                <a:ea typeface="Calibri"/>
                <a:cs typeface="Calibri"/>
                <a:sym typeface="Calibri"/>
              </a:rPr>
              <a:t> Factor2 - Cost of Living Plus Rent Index, Groceries Index, Restaurant Index, People per Park Acre, and Per capita personal income.</a:t>
            </a:r>
            <a:r>
              <a:rPr lang="en-US" dirty="0"/>
              <a:t> </a:t>
            </a:r>
            <a:r>
              <a:rPr lang="en-US" sz="1200" b="0" i="0" u="none" strike="noStrike" cap="none" dirty="0">
                <a:solidFill>
                  <a:schemeClr val="dk1"/>
                </a:solidFill>
                <a:effectLst/>
                <a:latin typeface="Calibri"/>
                <a:ea typeface="Calibri"/>
                <a:cs typeface="Calibri"/>
                <a:sym typeface="Calibri"/>
              </a:rPr>
              <a:t> </a:t>
            </a:r>
          </a:p>
          <a:p>
            <a:pPr marL="0" lvl="0" indent="0" algn="l" rtl="0">
              <a:lnSpc>
                <a:spcPct val="100000"/>
              </a:lnSpc>
              <a:spcBef>
                <a:spcPts val="0"/>
              </a:spcBef>
              <a:spcAft>
                <a:spcPts val="0"/>
              </a:spcAft>
              <a:buSzPts val="1400"/>
              <a:buNone/>
            </a:pPr>
            <a:r>
              <a:rPr lang="en-US" sz="1200" b="0" i="0" u="none" strike="noStrike" cap="none" dirty="0">
                <a:solidFill>
                  <a:schemeClr val="dk1"/>
                </a:solidFill>
                <a:effectLst/>
                <a:latin typeface="Calibri"/>
                <a:ea typeface="Calibri"/>
                <a:cs typeface="Calibri"/>
                <a:sym typeface="Calibri"/>
              </a:rPr>
              <a:t> Factor3 - Weather-Clear Days</a:t>
            </a:r>
            <a:r>
              <a:rPr lang="en-US" dirty="0"/>
              <a:t> </a:t>
            </a:r>
            <a:r>
              <a:rPr lang="en-US" sz="1200" b="0" i="0" u="none" strike="noStrike" cap="none" dirty="0">
                <a:solidFill>
                  <a:schemeClr val="dk1"/>
                </a:solidFill>
                <a:effectLst/>
                <a:latin typeface="Calibri"/>
                <a:ea typeface="Calibri"/>
                <a:cs typeface="Calibri"/>
                <a:sym typeface="Calibri"/>
              </a:rPr>
              <a:t>  </a:t>
            </a:r>
          </a:p>
          <a:p>
            <a:pPr marL="0" lvl="0" indent="0" algn="l" rtl="0">
              <a:lnSpc>
                <a:spcPct val="100000"/>
              </a:lnSpc>
              <a:spcBef>
                <a:spcPts val="0"/>
              </a:spcBef>
              <a:spcAft>
                <a:spcPts val="0"/>
              </a:spcAft>
              <a:buSzPts val="1400"/>
              <a:buNone/>
            </a:pPr>
            <a:r>
              <a:rPr lang="en-US" sz="1200" b="0" i="0" u="none" strike="noStrike" cap="none" dirty="0">
                <a:solidFill>
                  <a:schemeClr val="dk1"/>
                </a:solidFill>
                <a:effectLst/>
                <a:latin typeface="Calibri"/>
                <a:ea typeface="Calibri"/>
                <a:cs typeface="Calibri"/>
                <a:sym typeface="Calibri"/>
              </a:rPr>
              <a:t> Factor4 - Weather-Summer comfort</a:t>
            </a:r>
            <a:r>
              <a:rPr lang="en-US" dirty="0"/>
              <a:t> </a:t>
            </a:r>
            <a:r>
              <a:rPr lang="en-US" sz="1200" b="0" i="0" u="none" strike="noStrike" cap="none" dirty="0">
                <a:solidFill>
                  <a:schemeClr val="dk1"/>
                </a:solidFill>
                <a:effectLst/>
                <a:latin typeface="Calibri"/>
                <a:ea typeface="Calibri"/>
                <a:cs typeface="Calibri"/>
                <a:sym typeface="Calibri"/>
              </a:rPr>
              <a:t>   Factor5 - Total Outdoor Recreation Value Added</a:t>
            </a:r>
            <a:r>
              <a:rPr lang="en-US" dirty="0"/>
              <a:t> </a:t>
            </a:r>
          </a:p>
          <a:p>
            <a:pPr marL="0" lvl="0" indent="0" algn="l" rtl="0">
              <a:lnSpc>
                <a:spcPct val="100000"/>
              </a:lnSpc>
              <a:spcBef>
                <a:spcPts val="0"/>
              </a:spcBef>
              <a:spcAft>
                <a:spcPts val="0"/>
              </a:spcAft>
              <a:buSzPts val="1400"/>
              <a:buNone/>
            </a:pPr>
            <a:r>
              <a:rPr lang="en-US" sz="1200" b="0" i="0" u="none" strike="noStrike" cap="none" dirty="0">
                <a:solidFill>
                  <a:schemeClr val="dk1"/>
                </a:solidFill>
                <a:effectLst/>
                <a:latin typeface="Calibri"/>
                <a:ea typeface="Calibri"/>
                <a:cs typeface="Calibri"/>
                <a:sym typeface="Calibri"/>
              </a:rPr>
              <a:t> These 5 factors account for 82.1% of the variation in the data.</a:t>
            </a:r>
            <a:r>
              <a:rPr lang="en-US" dirty="0"/>
              <a:t> </a:t>
            </a:r>
            <a:endParaRPr dirty="0"/>
          </a:p>
        </p:txBody>
      </p:sp>
      <p:sp>
        <p:nvSpPr>
          <p:cNvPr id="353" name="Google Shape;353;p4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p4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r>
              <a:rPr lang="en-US" dirty="0"/>
              <a:t>The composite score is based off the combination of the following variables:</a:t>
            </a:r>
            <a:r>
              <a:rPr lang="en-US" baseline="0" dirty="0"/>
              <a:t> </a:t>
            </a:r>
            <a:r>
              <a:rPr lang="en-US" sz="1200" b="0" i="0" u="none" strike="noStrike" cap="none" dirty="0">
                <a:solidFill>
                  <a:srgbClr val="000000"/>
                </a:solidFill>
                <a:latin typeface="Arial"/>
                <a:ea typeface="Arial"/>
                <a:cs typeface="Arial"/>
                <a:sym typeface="Arial"/>
              </a:rPr>
              <a:t>Crime Rate (Per 100,00 persons), Cost of Living, People per Park Acre, Total Health Index, and Weather (High Temperature). The variables were standardized</a:t>
            </a:r>
            <a:r>
              <a:rPr lang="en-US" sz="1200" b="0" i="0" u="none" strike="noStrike" cap="none" baseline="0" dirty="0">
                <a:solidFill>
                  <a:srgbClr val="000000"/>
                </a:solidFill>
                <a:latin typeface="Arial"/>
                <a:ea typeface="Arial"/>
                <a:cs typeface="Arial"/>
                <a:sym typeface="Arial"/>
              </a:rPr>
              <a:t> using z-scores to compare the variables from different measures. </a:t>
            </a:r>
            <a:r>
              <a:rPr lang="en-US" dirty="0"/>
              <a:t>These</a:t>
            </a:r>
            <a:r>
              <a:rPr lang="en-US" baseline="0" dirty="0"/>
              <a:t> variables were </a:t>
            </a:r>
            <a:endParaRPr dirty="0"/>
          </a:p>
          <a:p>
            <a:pPr marL="0" lvl="0" indent="0" algn="l" rtl="0">
              <a:lnSpc>
                <a:spcPct val="100000"/>
              </a:lnSpc>
              <a:spcBef>
                <a:spcPts val="0"/>
              </a:spcBef>
              <a:spcAft>
                <a:spcPts val="0"/>
              </a:spcAft>
              <a:buSzPts val="1400"/>
              <a:buNone/>
            </a:pPr>
            <a:r>
              <a:rPr lang="en-US" dirty="0"/>
              <a:t>identified from</a:t>
            </a:r>
            <a:r>
              <a:rPr lang="en-US" baseline="0" dirty="0"/>
              <a:t> our research, as well as being organized as principal components from the Principal Component Analysis (PCA). This score can be used as way to consider the desirability of a new expansion location given the factors listed above. </a:t>
            </a:r>
            <a:endParaRPr dirty="0"/>
          </a:p>
        </p:txBody>
      </p:sp>
      <p:sp>
        <p:nvSpPr>
          <p:cNvPr id="360" name="Google Shape;360;p4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5"/>
        <p:cNvGrpSpPr/>
        <p:nvPr/>
      </p:nvGrpSpPr>
      <p:grpSpPr>
        <a:xfrm>
          <a:off x="0" y="0"/>
          <a:ext cx="0" cy="0"/>
          <a:chOff x="0" y="0"/>
          <a:chExt cx="0" cy="0"/>
        </a:xfrm>
      </p:grpSpPr>
      <p:sp>
        <p:nvSpPr>
          <p:cNvPr id="366" name="Google Shape;366;g6f57462651_0_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7" name="Google Shape;367;g6f57462651_0_12: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Composite Score plotted with call outs</a:t>
            </a:r>
            <a:endParaRPr/>
          </a:p>
        </p:txBody>
      </p:sp>
      <p:sp>
        <p:nvSpPr>
          <p:cNvPr id="368" name="Google Shape;368;g6f57462651_0_12: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6f57462651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5" name="Google Shape;375;g6f57462651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Based on our analysis, we conducted the following major cities with the most populated baby boomers to following groups: </a:t>
            </a:r>
          </a:p>
          <a:p>
            <a:pPr marL="0" lvl="0" indent="0" algn="l" rtl="0">
              <a:lnSpc>
                <a:spcPct val="100000"/>
              </a:lnSpc>
              <a:spcBef>
                <a:spcPts val="0"/>
              </a:spcBef>
              <a:spcAft>
                <a:spcPts val="0"/>
              </a:spcAft>
              <a:buSzPts val="1400"/>
              <a:buNone/>
            </a:pPr>
            <a:r>
              <a:rPr lang="en-US" dirty="0"/>
              <a:t>Group 1: Phoenix, Jacksonville, San Antonio and Houston</a:t>
            </a:r>
          </a:p>
          <a:p>
            <a:pPr marL="0" lvl="0" indent="0" algn="l" rtl="0">
              <a:lnSpc>
                <a:spcPct val="100000"/>
              </a:lnSpc>
              <a:spcBef>
                <a:spcPts val="0"/>
              </a:spcBef>
              <a:spcAft>
                <a:spcPts val="0"/>
              </a:spcAft>
              <a:buSzPts val="1400"/>
              <a:buNone/>
            </a:pPr>
            <a:r>
              <a:rPr lang="en-US" dirty="0"/>
              <a:t>Group 2: Indianapolis, Buffalo, Columbus, Kansas, Pittsburgh, and Memphis</a:t>
            </a:r>
          </a:p>
          <a:p>
            <a:pPr marL="0" lvl="0" indent="0" algn="l" rtl="0">
              <a:lnSpc>
                <a:spcPct val="100000"/>
              </a:lnSpc>
              <a:spcBef>
                <a:spcPts val="0"/>
              </a:spcBef>
              <a:spcAft>
                <a:spcPts val="0"/>
              </a:spcAft>
              <a:buSzPts val="1400"/>
              <a:buNone/>
            </a:pPr>
            <a:r>
              <a:rPr lang="en-US" dirty="0"/>
              <a:t>Group 3 – Los Angeles, San Diego, San Jose</a:t>
            </a:r>
          </a:p>
          <a:p>
            <a:pPr marL="0" lvl="0" indent="0" algn="l" rtl="0">
              <a:lnSpc>
                <a:spcPct val="100000"/>
              </a:lnSpc>
              <a:spcBef>
                <a:spcPts val="0"/>
              </a:spcBef>
              <a:spcAft>
                <a:spcPts val="0"/>
              </a:spcAft>
              <a:buSzPts val="1400"/>
              <a:buNone/>
            </a:pPr>
            <a:r>
              <a:rPr lang="en-US" dirty="0"/>
              <a:t>Group 4-Chicago, Philadelphia, and Boston</a:t>
            </a:r>
          </a:p>
          <a:p>
            <a:pPr marL="0" lvl="0" indent="0" algn="l" rtl="0">
              <a:lnSpc>
                <a:spcPct val="100000"/>
              </a:lnSpc>
              <a:spcBef>
                <a:spcPts val="0"/>
              </a:spcBef>
              <a:spcAft>
                <a:spcPts val="0"/>
              </a:spcAft>
              <a:buSzPts val="1400"/>
              <a:buNone/>
            </a:pPr>
            <a:r>
              <a:rPr lang="en-US" dirty="0"/>
              <a:t>Group 5: San Francisco and New York. </a:t>
            </a:r>
          </a:p>
          <a:p>
            <a:pPr marL="0" lvl="0" indent="0" algn="l" rtl="0">
              <a:lnSpc>
                <a:spcPct val="100000"/>
              </a:lnSpc>
              <a:spcBef>
                <a:spcPts val="0"/>
              </a:spcBef>
              <a:spcAft>
                <a:spcPts val="0"/>
              </a:spcAft>
              <a:buSzPts val="1400"/>
              <a:buNone/>
            </a:pPr>
            <a:endParaRPr lang="en-US" dirty="0"/>
          </a:p>
          <a:p>
            <a:pPr marL="0" lvl="0" indent="0" algn="l" rtl="0">
              <a:lnSpc>
                <a:spcPct val="100000"/>
              </a:lnSpc>
              <a:spcBef>
                <a:spcPts val="0"/>
              </a:spcBef>
              <a:spcAft>
                <a:spcPts val="0"/>
              </a:spcAft>
              <a:buSzPts val="1400"/>
              <a:buNone/>
            </a:pPr>
            <a:r>
              <a:rPr lang="en-US" dirty="0"/>
              <a:t>Each major city was assigned a composite score that correlates to the desirability/potential for each of the areas. New York is the most desirable city, then San Francisco then follow by Los Angeles. </a:t>
            </a:r>
            <a:endParaRPr dirty="0"/>
          </a:p>
        </p:txBody>
      </p:sp>
      <p:sp>
        <p:nvSpPr>
          <p:cNvPr id="376" name="Google Shape;376;g6f57462651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3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66" name="Google Shape;266;p3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457200" marR="0" lvl="0" indent="-228600" algn="l" rtl="0">
              <a:lnSpc>
                <a:spcPct val="100000"/>
              </a:lnSpc>
              <a:spcBef>
                <a:spcPts val="0"/>
              </a:spcBef>
              <a:spcAft>
                <a:spcPts val="0"/>
              </a:spcAft>
              <a:buClr>
                <a:srgbClr val="000000"/>
              </a:buClr>
              <a:buSzPts val="1400"/>
              <a:buFont typeface="Arial"/>
              <a:buNone/>
            </a:pPr>
            <a:r>
              <a:rPr lang="en-US" dirty="0"/>
              <a:t>Here is an idea of how much the baby boomer population will continue to grow in the next 5 years. For example, New York Baby Boomer population will grow from 2.2 Million to 2.4 Million, which is a 10% increase in the next 5 years. </a:t>
            </a:r>
            <a:endParaRPr dirty="0"/>
          </a:p>
        </p:txBody>
      </p:sp>
      <p:sp>
        <p:nvSpPr>
          <p:cNvPr id="267" name="Google Shape;267;p3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4</a:t>
            </a:fld>
            <a:endParaRPr sz="1200" b="0" i="0" u="none" strike="noStrike" cap="none">
              <a:solidFill>
                <a:schemeClr val="dk1"/>
              </a:solidFill>
              <a:latin typeface="Calibri"/>
              <a:ea typeface="Calibri"/>
              <a:cs typeface="Calibri"/>
              <a:sym typeface="Calibri"/>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1" name="Google Shape;221;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22" name="Google Shape;222;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Here are the key attributes of the different data types that our target audience may consider when finding a location to live. </a:t>
            </a:r>
            <a:endParaRPr dirty="0"/>
          </a:p>
        </p:txBody>
      </p:sp>
      <p:sp>
        <p:nvSpPr>
          <p:cNvPr id="233" name="Google Shape;233;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p3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dirty="0"/>
          </a:p>
        </p:txBody>
      </p:sp>
      <p:sp>
        <p:nvSpPr>
          <p:cNvPr id="245" name="Google Shape;245;p3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p3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Based of the 2017 census, we have found the top major cities with the most populated Baby Boomer sub group (55+) to be included in the analysis and verify how the key attributes will influence the investment decision. </a:t>
            </a:r>
            <a:endParaRPr/>
          </a:p>
        </p:txBody>
      </p:sp>
      <p:sp>
        <p:nvSpPr>
          <p:cNvPr id="253" name="Google Shape;253;p3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3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Here is a geographical map that shows the percentage group of baby boomers for each major city.  As you can see across the map, Baby Boomer sub group (55+) take around 20-25% of the population. </a:t>
            </a:r>
            <a:endParaRPr/>
          </a:p>
        </p:txBody>
      </p:sp>
      <p:sp>
        <p:nvSpPr>
          <p:cNvPr id="259" name="Google Shape;259;p3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478314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D6473-DF6D-4702-B328-E0DD40540A4E}"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633298846"/>
      </p:ext>
    </p:extLst>
  </p:cSld>
  <p:clrMapOvr>
    <a:masterClrMapping/>
  </p:clrMapOvr>
  <p:hf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26F7E3A-B166-407D-9866-32884E7D5B37}"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47139884"/>
      </p:ext>
    </p:extLst>
  </p:cSld>
  <p:clrMapOvr>
    <a:masterClrMapping/>
  </p:clrMapOvr>
  <p:hf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Title Slide with Image">
  <p:cSld name="Title Slide with Image">
    <p:spTree>
      <p:nvGrpSpPr>
        <p:cNvPr id="1" name="Shape 18"/>
        <p:cNvGrpSpPr/>
        <p:nvPr/>
      </p:nvGrpSpPr>
      <p:grpSpPr>
        <a:xfrm>
          <a:off x="0" y="0"/>
          <a:ext cx="0" cy="0"/>
          <a:chOff x="0" y="0"/>
          <a:chExt cx="0" cy="0"/>
        </a:xfrm>
      </p:grpSpPr>
      <p:sp>
        <p:nvSpPr>
          <p:cNvPr id="19" name="Google Shape;19;p8"/>
          <p:cNvSpPr>
            <a:spLocks noGrp="1"/>
          </p:cNvSpPr>
          <p:nvPr>
            <p:ph type="pic" idx="2"/>
          </p:nvPr>
        </p:nvSpPr>
        <p:spPr>
          <a:xfrm>
            <a:off x="1" y="0"/>
            <a:ext cx="10655455" cy="6858000"/>
          </a:xfrm>
          <a:prstGeom prst="rect">
            <a:avLst/>
          </a:prstGeom>
          <a:solidFill>
            <a:srgbClr val="F2F2F2"/>
          </a:solidFill>
          <a:ln>
            <a:noFill/>
          </a:ln>
        </p:spPr>
        <p:txBody>
          <a:bodyPr spcFirstLastPara="1" wrap="square" lIns="0" tIns="2160000" rIns="0" bIns="0" anchor="t"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0" name="Google Shape;20;p8"/>
          <p:cNvSpPr>
            <a:spLocks noGrp="1"/>
          </p:cNvSpPr>
          <p:nvPr>
            <p:ph type="ctrTitle"/>
          </p:nvPr>
        </p:nvSpPr>
        <p:spPr>
          <a:xfrm>
            <a:off x="948293" y="3271757"/>
            <a:ext cx="4459766" cy="3146839"/>
          </a:xfrm>
          <a:prstGeom prst="roundRect">
            <a:avLst>
              <a:gd name="adj" fmla="val 2139"/>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lvl1pPr lvl="0" algn="l">
              <a:lnSpc>
                <a:spcPct val="80000"/>
              </a:lnSpc>
              <a:spcBef>
                <a:spcPts val="0"/>
              </a:spcBef>
              <a:spcAft>
                <a:spcPts val="0"/>
              </a:spcAft>
              <a:buClr>
                <a:srgbClr val="F2F2F2"/>
              </a:buClr>
              <a:buSzPts val="5000"/>
              <a:buFont typeface="Corbel"/>
              <a:buNone/>
              <a:defRPr sz="5000" b="1">
                <a:solidFill>
                  <a:srgbClr val="F2F2F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8"/>
          <p:cNvSpPr txBox="1">
            <a:spLocks noGrp="1"/>
          </p:cNvSpPr>
          <p:nvPr>
            <p:ph type="subTitle" idx="1"/>
          </p:nvPr>
        </p:nvSpPr>
        <p:spPr>
          <a:xfrm>
            <a:off x="1130300" y="5250494"/>
            <a:ext cx="4000500" cy="997905"/>
          </a:xfrm>
          <a:prstGeom prst="rect">
            <a:avLst/>
          </a:prstGeom>
          <a:noFill/>
          <a:ln>
            <a:noFill/>
          </a:ln>
        </p:spPr>
        <p:txBody>
          <a:bodyPr spcFirstLastPara="1" wrap="square" lIns="0" tIns="0" rIns="0" bIns="0" anchor="t" anchorCtr="0">
            <a:noAutofit/>
          </a:bodyPr>
          <a:lstStyle>
            <a:lvl1pPr lvl="0" algn="l">
              <a:lnSpc>
                <a:spcPct val="90000"/>
              </a:lnSpc>
              <a:spcBef>
                <a:spcPts val="1000"/>
              </a:spcBef>
              <a:spcAft>
                <a:spcPts val="0"/>
              </a:spcAft>
              <a:buClr>
                <a:srgbClr val="F2F2F2"/>
              </a:buClr>
              <a:buSzPts val="2100"/>
              <a:buNone/>
              <a:defRPr sz="2100">
                <a:solidFill>
                  <a:srgbClr val="F2F2F2"/>
                </a:solidFill>
              </a:defRPr>
            </a:lvl1pPr>
            <a:lvl2pPr lvl="1" algn="ctr">
              <a:lnSpc>
                <a:spcPct val="90000"/>
              </a:lnSpc>
              <a:spcBef>
                <a:spcPts val="500"/>
              </a:spcBef>
              <a:spcAft>
                <a:spcPts val="0"/>
              </a:spcAft>
              <a:buClr>
                <a:srgbClr val="3F3F3F"/>
              </a:buClr>
              <a:buSzPts val="2000"/>
              <a:buNone/>
              <a:defRPr sz="2000"/>
            </a:lvl2pPr>
            <a:lvl3pPr lvl="2" algn="ctr">
              <a:lnSpc>
                <a:spcPct val="90000"/>
              </a:lnSpc>
              <a:spcBef>
                <a:spcPts val="500"/>
              </a:spcBef>
              <a:spcAft>
                <a:spcPts val="0"/>
              </a:spcAft>
              <a:buClr>
                <a:srgbClr val="3F3F3F"/>
              </a:buClr>
              <a:buSzPts val="1800"/>
              <a:buNone/>
              <a:defRPr sz="1800"/>
            </a:lvl3pPr>
            <a:lvl4pPr lvl="3" algn="ctr">
              <a:lnSpc>
                <a:spcPct val="90000"/>
              </a:lnSpc>
              <a:spcBef>
                <a:spcPts val="500"/>
              </a:spcBef>
              <a:spcAft>
                <a:spcPts val="0"/>
              </a:spcAft>
              <a:buClr>
                <a:srgbClr val="3F3F3F"/>
              </a:buClr>
              <a:buSzPts val="1600"/>
              <a:buNone/>
              <a:defRPr sz="1600"/>
            </a:lvl4pPr>
            <a:lvl5pPr lvl="4" algn="ctr">
              <a:lnSpc>
                <a:spcPct val="90000"/>
              </a:lnSpc>
              <a:spcBef>
                <a:spcPts val="500"/>
              </a:spcBef>
              <a:spcAft>
                <a:spcPts val="0"/>
              </a:spcAft>
              <a:buClr>
                <a:srgbClr val="3F3F3F"/>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Tree>
    <p:extLst>
      <p:ext uri="{BB962C8B-B14F-4D97-AF65-F5344CB8AC3E}">
        <p14:creationId xmlns:p14="http://schemas.microsoft.com/office/powerpoint/2010/main" val="41433029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Divider Slide 1">
  <p:cSld name="Divider Slide 1">
    <p:spTree>
      <p:nvGrpSpPr>
        <p:cNvPr id="1" name="Shape 22"/>
        <p:cNvGrpSpPr/>
        <p:nvPr/>
      </p:nvGrpSpPr>
      <p:grpSpPr>
        <a:xfrm>
          <a:off x="0" y="0"/>
          <a:ext cx="0" cy="0"/>
          <a:chOff x="0" y="0"/>
          <a:chExt cx="0" cy="0"/>
        </a:xfrm>
      </p:grpSpPr>
      <p:sp>
        <p:nvSpPr>
          <p:cNvPr id="23" name="Google Shape;23;p9"/>
          <p:cNvSpPr>
            <a:spLocks noGrp="1"/>
          </p:cNvSpPr>
          <p:nvPr>
            <p:ph type="pic" idx="2"/>
          </p:nvPr>
        </p:nvSpPr>
        <p:spPr>
          <a:xfrm>
            <a:off x="0" y="418374"/>
            <a:ext cx="8687356" cy="6439627"/>
          </a:xfrm>
          <a:prstGeom prst="rect">
            <a:avLst/>
          </a:prstGeom>
          <a:solidFill>
            <a:srgbClr val="F2F2F2"/>
          </a:solidFill>
          <a:ln>
            <a:noFill/>
          </a:ln>
        </p:spPr>
        <p:txBody>
          <a:bodyPr spcFirstLastPara="1" wrap="square" lIns="0" tIns="0" rIns="0" bIns="0" anchor="ctr"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4" name="Google Shape;24;p9"/>
          <p:cNvSpPr>
            <a:spLocks noGrp="1"/>
          </p:cNvSpPr>
          <p:nvPr>
            <p:ph type="ctrTitle"/>
          </p:nvPr>
        </p:nvSpPr>
        <p:spPr>
          <a:xfrm>
            <a:off x="7425293" y="2408157"/>
            <a:ext cx="4459766" cy="3146839"/>
          </a:xfrm>
          <a:prstGeom prst="roundRect">
            <a:avLst>
              <a:gd name="adj" fmla="val 2139"/>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lvl1pPr lvl="0" algn="l">
              <a:lnSpc>
                <a:spcPct val="80000"/>
              </a:lnSpc>
              <a:spcBef>
                <a:spcPts val="0"/>
              </a:spcBef>
              <a:spcAft>
                <a:spcPts val="0"/>
              </a:spcAft>
              <a:buClr>
                <a:srgbClr val="F2F2F2"/>
              </a:buClr>
              <a:buSzPts val="5000"/>
              <a:buFont typeface="Corbel"/>
              <a:buNone/>
              <a:defRPr sz="5000" b="1">
                <a:solidFill>
                  <a:srgbClr val="F2F2F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9"/>
          <p:cNvSpPr txBox="1">
            <a:spLocks noGrp="1"/>
          </p:cNvSpPr>
          <p:nvPr>
            <p:ph type="subTitle" idx="1"/>
          </p:nvPr>
        </p:nvSpPr>
        <p:spPr>
          <a:xfrm>
            <a:off x="7607300" y="4386894"/>
            <a:ext cx="4000500" cy="997905"/>
          </a:xfrm>
          <a:prstGeom prst="rect">
            <a:avLst/>
          </a:prstGeom>
          <a:noFill/>
          <a:ln>
            <a:noFill/>
          </a:ln>
        </p:spPr>
        <p:txBody>
          <a:bodyPr spcFirstLastPara="1" wrap="square" lIns="0" tIns="0" rIns="0" bIns="0" anchor="t" anchorCtr="0">
            <a:noAutofit/>
          </a:bodyPr>
          <a:lstStyle>
            <a:lvl1pPr lvl="0" algn="l">
              <a:lnSpc>
                <a:spcPct val="90000"/>
              </a:lnSpc>
              <a:spcBef>
                <a:spcPts val="1000"/>
              </a:spcBef>
              <a:spcAft>
                <a:spcPts val="0"/>
              </a:spcAft>
              <a:buClr>
                <a:srgbClr val="F2F2F2"/>
              </a:buClr>
              <a:buSzPts val="2100"/>
              <a:buNone/>
              <a:defRPr sz="2100">
                <a:solidFill>
                  <a:srgbClr val="F2F2F2"/>
                </a:solidFill>
              </a:defRPr>
            </a:lvl1pPr>
            <a:lvl2pPr lvl="1" algn="ctr">
              <a:lnSpc>
                <a:spcPct val="90000"/>
              </a:lnSpc>
              <a:spcBef>
                <a:spcPts val="500"/>
              </a:spcBef>
              <a:spcAft>
                <a:spcPts val="0"/>
              </a:spcAft>
              <a:buClr>
                <a:srgbClr val="3F3F3F"/>
              </a:buClr>
              <a:buSzPts val="2000"/>
              <a:buNone/>
              <a:defRPr sz="2000"/>
            </a:lvl2pPr>
            <a:lvl3pPr lvl="2" algn="ctr">
              <a:lnSpc>
                <a:spcPct val="90000"/>
              </a:lnSpc>
              <a:spcBef>
                <a:spcPts val="500"/>
              </a:spcBef>
              <a:spcAft>
                <a:spcPts val="0"/>
              </a:spcAft>
              <a:buClr>
                <a:srgbClr val="3F3F3F"/>
              </a:buClr>
              <a:buSzPts val="1800"/>
              <a:buNone/>
              <a:defRPr sz="1800"/>
            </a:lvl3pPr>
            <a:lvl4pPr lvl="3" algn="ctr">
              <a:lnSpc>
                <a:spcPct val="90000"/>
              </a:lnSpc>
              <a:spcBef>
                <a:spcPts val="500"/>
              </a:spcBef>
              <a:spcAft>
                <a:spcPts val="0"/>
              </a:spcAft>
              <a:buClr>
                <a:srgbClr val="3F3F3F"/>
              </a:buClr>
              <a:buSzPts val="1600"/>
              <a:buNone/>
              <a:defRPr sz="1600"/>
            </a:lvl4pPr>
            <a:lvl5pPr lvl="4" algn="ctr">
              <a:lnSpc>
                <a:spcPct val="90000"/>
              </a:lnSpc>
              <a:spcBef>
                <a:spcPts val="500"/>
              </a:spcBef>
              <a:spcAft>
                <a:spcPts val="0"/>
              </a:spcAft>
              <a:buClr>
                <a:srgbClr val="3F3F3F"/>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26" name="Google Shape;26;p9"/>
          <p:cNvSpPr txBox="1">
            <a:spLocks noGrp="1"/>
          </p:cNvSpPr>
          <p:nvPr>
            <p:ph type="ftr" idx="11"/>
          </p:nvPr>
        </p:nvSpPr>
        <p:spPr>
          <a:xfrm>
            <a:off x="432000" y="6361483"/>
            <a:ext cx="5484930" cy="201532"/>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7" name="Google Shape;27;p9"/>
          <p:cNvSpPr>
            <a:spLocks noGrp="1"/>
          </p:cNvSpPr>
          <p:nvPr>
            <p:ph type="sldNum" idx="12"/>
          </p:nvPr>
        </p:nvSpPr>
        <p:spPr>
          <a:xfrm>
            <a:off x="11727656" y="6277243"/>
            <a:ext cx="464344" cy="400188"/>
          </a:xfrm>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1pPr>
            <a:lvl2pPr marL="0" marR="0" lvl="1"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2pPr>
            <a:lvl3pPr marL="0" marR="0" lvl="2"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3pPr>
            <a:lvl4pPr marL="0" marR="0" lvl="3"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4pPr>
            <a:lvl5pPr marL="0" marR="0" lvl="4"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5pPr>
            <a:lvl6pPr marL="0" marR="0" lvl="5"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6pPr>
            <a:lvl7pPr marL="0" marR="0" lvl="6"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7pPr>
            <a:lvl8pPr marL="0" marR="0" lvl="7"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8pPr>
            <a:lvl9pPr marL="0" marR="0" lvl="8"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387986723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ontent Photo 3">
  <p:cSld name="Content Photo 3">
    <p:spTree>
      <p:nvGrpSpPr>
        <p:cNvPr id="1" name="Shape 41"/>
        <p:cNvGrpSpPr/>
        <p:nvPr/>
      </p:nvGrpSpPr>
      <p:grpSpPr>
        <a:xfrm>
          <a:off x="0" y="0"/>
          <a:ext cx="0" cy="0"/>
          <a:chOff x="0" y="0"/>
          <a:chExt cx="0" cy="0"/>
        </a:xfrm>
      </p:grpSpPr>
      <p:sp>
        <p:nvSpPr>
          <p:cNvPr id="42" name="Google Shape;42;p13"/>
          <p:cNvSpPr>
            <a:spLocks noGrp="1"/>
          </p:cNvSpPr>
          <p:nvPr>
            <p:ph type="pic" idx="2"/>
          </p:nvPr>
        </p:nvSpPr>
        <p:spPr>
          <a:xfrm>
            <a:off x="6812170" y="2376298"/>
            <a:ext cx="2405261" cy="2125239"/>
          </a:xfrm>
          <a:prstGeom prst="rect">
            <a:avLst/>
          </a:prstGeom>
          <a:solidFill>
            <a:srgbClr val="F2F2F2"/>
          </a:solidFill>
          <a:ln>
            <a:noFill/>
          </a:ln>
        </p:spPr>
        <p:txBody>
          <a:bodyPr spcFirstLastPara="1" wrap="square" lIns="0" tIns="0" rIns="0" bIns="0" anchor="ctr"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3" name="Google Shape;43;p13"/>
          <p:cNvSpPr txBox="1">
            <a:spLocks noGrp="1"/>
          </p:cNvSpPr>
          <p:nvPr>
            <p:ph type="title"/>
          </p:nvPr>
        </p:nvSpPr>
        <p:spPr>
          <a:xfrm>
            <a:off x="432000" y="432000"/>
            <a:ext cx="5472000" cy="4320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13"/>
          <p:cNvSpPr txBox="1">
            <a:spLocks noGrp="1"/>
          </p:cNvSpPr>
          <p:nvPr>
            <p:ph type="body" idx="1"/>
          </p:nvPr>
        </p:nvSpPr>
        <p:spPr>
          <a:xfrm>
            <a:off x="431801" y="1008000"/>
            <a:ext cx="5472000" cy="360000"/>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rgbClr val="3F3F3F"/>
              </a:buClr>
              <a:buSzPts val="1800"/>
              <a:buNone/>
              <a:defRPr/>
            </a:lvl1pPr>
            <a:lvl2pPr marL="914400" lvl="1" indent="-228600" algn="l">
              <a:lnSpc>
                <a:spcPct val="90000"/>
              </a:lnSpc>
              <a:spcBef>
                <a:spcPts val="500"/>
              </a:spcBef>
              <a:spcAft>
                <a:spcPts val="0"/>
              </a:spcAft>
              <a:buClr>
                <a:srgbClr val="3F3F3F"/>
              </a:buClr>
              <a:buSzPts val="1600"/>
              <a:buNone/>
              <a:defRPr/>
            </a:lvl2pPr>
            <a:lvl3pPr marL="1371600" lvl="2" indent="-228600" algn="l">
              <a:lnSpc>
                <a:spcPct val="90000"/>
              </a:lnSpc>
              <a:spcBef>
                <a:spcPts val="500"/>
              </a:spcBef>
              <a:spcAft>
                <a:spcPts val="0"/>
              </a:spcAft>
              <a:buClr>
                <a:srgbClr val="3F3F3F"/>
              </a:buClr>
              <a:buSzPts val="1400"/>
              <a:buNone/>
              <a:defRPr/>
            </a:lvl3pPr>
            <a:lvl4pPr marL="1828800" lvl="3" indent="-228600" algn="l">
              <a:lnSpc>
                <a:spcPct val="90000"/>
              </a:lnSpc>
              <a:spcBef>
                <a:spcPts val="500"/>
              </a:spcBef>
              <a:spcAft>
                <a:spcPts val="0"/>
              </a:spcAft>
              <a:buClr>
                <a:srgbClr val="3F3F3F"/>
              </a:buClr>
              <a:buSzPts val="1400"/>
              <a:buNone/>
              <a:defRPr/>
            </a:lvl4pPr>
            <a:lvl5pPr marL="2286000" lvl="4" indent="-228600" algn="l">
              <a:lnSpc>
                <a:spcPct val="90000"/>
              </a:lnSpc>
              <a:spcBef>
                <a:spcPts val="500"/>
              </a:spcBef>
              <a:spcAft>
                <a:spcPts val="0"/>
              </a:spcAft>
              <a:buClr>
                <a:srgbClr val="3F3F3F"/>
              </a:buClr>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5" name="Google Shape;45;p13"/>
          <p:cNvSpPr txBox="1">
            <a:spLocks noGrp="1"/>
          </p:cNvSpPr>
          <p:nvPr>
            <p:ph type="body" idx="3"/>
          </p:nvPr>
        </p:nvSpPr>
        <p:spPr>
          <a:xfrm>
            <a:off x="432000" y="1511566"/>
            <a:ext cx="5472000" cy="4680434"/>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rgbClr val="3F3F3F"/>
              </a:buClr>
              <a:buSzPts val="1800"/>
              <a:buChar char="•"/>
              <a:defRPr>
                <a:solidFill>
                  <a:srgbClr val="3F3F3F"/>
                </a:solidFill>
              </a:defRPr>
            </a:lvl1pPr>
            <a:lvl2pPr marL="914400" lvl="1" indent="-330200" algn="l">
              <a:lnSpc>
                <a:spcPct val="90000"/>
              </a:lnSpc>
              <a:spcBef>
                <a:spcPts val="500"/>
              </a:spcBef>
              <a:spcAft>
                <a:spcPts val="0"/>
              </a:spcAft>
              <a:buClr>
                <a:srgbClr val="3F3F3F"/>
              </a:buClr>
              <a:buSzPts val="1600"/>
              <a:buChar char="•"/>
              <a:defRPr>
                <a:solidFill>
                  <a:srgbClr val="3F3F3F"/>
                </a:solidFill>
              </a:defRPr>
            </a:lvl2pPr>
            <a:lvl3pPr marL="1371600" lvl="2" indent="-317500" algn="l">
              <a:lnSpc>
                <a:spcPct val="90000"/>
              </a:lnSpc>
              <a:spcBef>
                <a:spcPts val="500"/>
              </a:spcBef>
              <a:spcAft>
                <a:spcPts val="0"/>
              </a:spcAft>
              <a:buClr>
                <a:srgbClr val="3F3F3F"/>
              </a:buClr>
              <a:buSzPts val="1400"/>
              <a:buChar char="•"/>
              <a:defRPr>
                <a:solidFill>
                  <a:srgbClr val="3F3F3F"/>
                </a:solidFill>
              </a:defRPr>
            </a:lvl3pPr>
            <a:lvl4pPr marL="1828800" lvl="3" indent="-317500" algn="l">
              <a:lnSpc>
                <a:spcPct val="90000"/>
              </a:lnSpc>
              <a:spcBef>
                <a:spcPts val="500"/>
              </a:spcBef>
              <a:spcAft>
                <a:spcPts val="0"/>
              </a:spcAft>
              <a:buClr>
                <a:srgbClr val="3F3F3F"/>
              </a:buClr>
              <a:buSzPts val="1400"/>
              <a:buChar char="•"/>
              <a:defRPr>
                <a:solidFill>
                  <a:srgbClr val="3F3F3F"/>
                </a:solidFill>
              </a:defRPr>
            </a:lvl4pPr>
            <a:lvl5pPr marL="2286000" lvl="4" indent="-317500" algn="l">
              <a:lnSpc>
                <a:spcPct val="90000"/>
              </a:lnSpc>
              <a:spcBef>
                <a:spcPts val="500"/>
              </a:spcBef>
              <a:spcAft>
                <a:spcPts val="0"/>
              </a:spcAft>
              <a:buClr>
                <a:srgbClr val="3F3F3F"/>
              </a:buClr>
              <a:buSzPts val="1400"/>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13"/>
          <p:cNvSpPr txBox="1">
            <a:spLocks noGrp="1"/>
          </p:cNvSpPr>
          <p:nvPr>
            <p:ph type="ftr" idx="11"/>
          </p:nvPr>
        </p:nvSpPr>
        <p:spPr>
          <a:xfrm>
            <a:off x="432000" y="6361483"/>
            <a:ext cx="5484930" cy="201532"/>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13"/>
          <p:cNvSpPr>
            <a:spLocks noGrp="1"/>
          </p:cNvSpPr>
          <p:nvPr>
            <p:ph type="sldNum" idx="12"/>
          </p:nvPr>
        </p:nvSpPr>
        <p:spPr>
          <a:xfrm>
            <a:off x="11727656" y="6277243"/>
            <a:ext cx="464344" cy="400188"/>
          </a:xfrm>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1pPr>
            <a:lvl2pPr marL="0" marR="0" lvl="1"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2pPr>
            <a:lvl3pPr marL="0" marR="0" lvl="2"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3pPr>
            <a:lvl4pPr marL="0" marR="0" lvl="3"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4pPr>
            <a:lvl5pPr marL="0" marR="0" lvl="4"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5pPr>
            <a:lvl6pPr marL="0" marR="0" lvl="5"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6pPr>
            <a:lvl7pPr marL="0" marR="0" lvl="6"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7pPr>
            <a:lvl8pPr marL="0" marR="0" lvl="7"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8pPr>
            <a:lvl9pPr marL="0" marR="0" lvl="8"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9pPr>
          </a:lstStyle>
          <a:p>
            <a:pPr marL="0" lvl="0" indent="0" algn="ctr" rtl="0">
              <a:spcBef>
                <a:spcPts val="0"/>
              </a:spcBef>
              <a:spcAft>
                <a:spcPts val="0"/>
              </a:spcAft>
              <a:buNone/>
            </a:pPr>
            <a:fld id="{00000000-1234-1234-1234-123412341234}" type="slidenum">
              <a:rPr lang="en-US"/>
              <a:t>‹#›</a:t>
            </a:fld>
            <a:endParaRPr/>
          </a:p>
        </p:txBody>
      </p:sp>
      <p:sp>
        <p:nvSpPr>
          <p:cNvPr id="48" name="Google Shape;48;p13"/>
          <p:cNvSpPr>
            <a:spLocks noGrp="1"/>
          </p:cNvSpPr>
          <p:nvPr>
            <p:ph type="pic" idx="4"/>
          </p:nvPr>
        </p:nvSpPr>
        <p:spPr>
          <a:xfrm>
            <a:off x="8812420" y="1176148"/>
            <a:ext cx="2405261" cy="2125239"/>
          </a:xfrm>
          <a:prstGeom prst="rect">
            <a:avLst/>
          </a:prstGeom>
          <a:solidFill>
            <a:srgbClr val="F2F2F2"/>
          </a:solidFill>
          <a:ln>
            <a:noFill/>
          </a:ln>
        </p:spPr>
        <p:txBody>
          <a:bodyPr spcFirstLastPara="1" wrap="square" lIns="0" tIns="0" rIns="0" bIns="0" anchor="ctr"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9" name="Google Shape;49;p13"/>
          <p:cNvSpPr>
            <a:spLocks noGrp="1"/>
          </p:cNvSpPr>
          <p:nvPr>
            <p:ph type="pic" idx="5"/>
          </p:nvPr>
        </p:nvSpPr>
        <p:spPr>
          <a:xfrm>
            <a:off x="8812419" y="3552739"/>
            <a:ext cx="2405261" cy="2125239"/>
          </a:xfrm>
          <a:prstGeom prst="rect">
            <a:avLst/>
          </a:prstGeom>
          <a:solidFill>
            <a:srgbClr val="F2F2F2"/>
          </a:solidFill>
          <a:ln>
            <a:noFill/>
          </a:ln>
        </p:spPr>
        <p:txBody>
          <a:bodyPr spcFirstLastPara="1" wrap="square" lIns="0" tIns="0" rIns="0" bIns="0" anchor="ctr"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Tree>
    <p:extLst>
      <p:ext uri="{BB962C8B-B14F-4D97-AF65-F5344CB8AC3E}">
        <p14:creationId xmlns:p14="http://schemas.microsoft.com/office/powerpoint/2010/main" val="79383104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Content Photo 1">
  <p:cSld name="Content Photo 1">
    <p:spTree>
      <p:nvGrpSpPr>
        <p:cNvPr id="1" name="Shape 28"/>
        <p:cNvGrpSpPr/>
        <p:nvPr/>
      </p:nvGrpSpPr>
      <p:grpSpPr>
        <a:xfrm>
          <a:off x="0" y="0"/>
          <a:ext cx="0" cy="0"/>
          <a:chOff x="0" y="0"/>
          <a:chExt cx="0" cy="0"/>
        </a:xfrm>
      </p:grpSpPr>
      <p:sp>
        <p:nvSpPr>
          <p:cNvPr id="29" name="Google Shape;29;p11"/>
          <p:cNvSpPr>
            <a:spLocks noGrp="1"/>
          </p:cNvSpPr>
          <p:nvPr>
            <p:ph type="pic" idx="2"/>
          </p:nvPr>
        </p:nvSpPr>
        <p:spPr>
          <a:xfrm>
            <a:off x="6481149" y="1684742"/>
            <a:ext cx="4904790" cy="4333769"/>
          </a:xfrm>
          <a:prstGeom prst="rect">
            <a:avLst/>
          </a:prstGeom>
          <a:solidFill>
            <a:srgbClr val="F2F2F2"/>
          </a:solidFill>
          <a:ln>
            <a:noFill/>
          </a:ln>
        </p:spPr>
        <p:txBody>
          <a:bodyPr spcFirstLastPara="1" wrap="square" lIns="0" tIns="0" rIns="0" bIns="0" anchor="ctr"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0" name="Google Shape;30;p11"/>
          <p:cNvSpPr txBox="1">
            <a:spLocks noGrp="1"/>
          </p:cNvSpPr>
          <p:nvPr>
            <p:ph type="title"/>
          </p:nvPr>
        </p:nvSpPr>
        <p:spPr>
          <a:xfrm>
            <a:off x="432000" y="432000"/>
            <a:ext cx="5472000" cy="432000"/>
          </a:xfrm>
          <a:prstGeom prst="rect">
            <a:avLst/>
          </a:prstGeom>
          <a:noFill/>
          <a:ln>
            <a:noFill/>
          </a:ln>
        </p:spPr>
        <p:txBody>
          <a:bodyPr spcFirstLastPara="1" wrap="square" lIns="0" tIns="0" rIns="0" bIns="0" anchor="ctr" anchorCtr="0">
            <a:noAutofit/>
          </a:bodyPr>
          <a:lstStyle>
            <a:lvl1pPr lvl="0" algn="l">
              <a:lnSpc>
                <a:spcPct val="90000"/>
              </a:lnSpc>
              <a:spcBef>
                <a:spcPts val="0"/>
              </a:spcBef>
              <a:spcAft>
                <a:spcPts val="0"/>
              </a:spcAft>
              <a:buClr>
                <a:srgbClr val="3F3F3F"/>
              </a:buClr>
              <a:buSzPts val="3200"/>
              <a:buFont typeface="Corbel"/>
              <a:buNone/>
              <a:defRPr>
                <a:solidFill>
                  <a:srgbClr val="3F3F3F"/>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1"/>
          <p:cNvSpPr txBox="1">
            <a:spLocks noGrp="1"/>
          </p:cNvSpPr>
          <p:nvPr>
            <p:ph type="body" idx="1"/>
          </p:nvPr>
        </p:nvSpPr>
        <p:spPr>
          <a:xfrm>
            <a:off x="431801" y="1008000"/>
            <a:ext cx="5472000" cy="360000"/>
          </a:xfrm>
          <a:prstGeom prst="rect">
            <a:avLst/>
          </a:prstGeom>
          <a:noFill/>
          <a:ln>
            <a:noFill/>
          </a:ln>
        </p:spPr>
        <p:txBody>
          <a:bodyPr spcFirstLastPara="1" wrap="square" lIns="0" tIns="0" rIns="0" bIns="0" anchor="t" anchorCtr="0">
            <a:noAutofit/>
          </a:bodyPr>
          <a:lstStyle>
            <a:lvl1pPr marL="457200" lvl="0" indent="-228600" algn="l">
              <a:lnSpc>
                <a:spcPct val="90000"/>
              </a:lnSpc>
              <a:spcBef>
                <a:spcPts val="1000"/>
              </a:spcBef>
              <a:spcAft>
                <a:spcPts val="0"/>
              </a:spcAft>
              <a:buClr>
                <a:srgbClr val="3F3F3F"/>
              </a:buClr>
              <a:buSzPts val="1800"/>
              <a:buNone/>
              <a:defRPr/>
            </a:lvl1pPr>
            <a:lvl2pPr marL="914400" lvl="1" indent="-228600" algn="l">
              <a:lnSpc>
                <a:spcPct val="90000"/>
              </a:lnSpc>
              <a:spcBef>
                <a:spcPts val="500"/>
              </a:spcBef>
              <a:spcAft>
                <a:spcPts val="0"/>
              </a:spcAft>
              <a:buClr>
                <a:srgbClr val="3F3F3F"/>
              </a:buClr>
              <a:buSzPts val="1600"/>
              <a:buNone/>
              <a:defRPr/>
            </a:lvl2pPr>
            <a:lvl3pPr marL="1371600" lvl="2" indent="-228600" algn="l">
              <a:lnSpc>
                <a:spcPct val="90000"/>
              </a:lnSpc>
              <a:spcBef>
                <a:spcPts val="500"/>
              </a:spcBef>
              <a:spcAft>
                <a:spcPts val="0"/>
              </a:spcAft>
              <a:buClr>
                <a:srgbClr val="3F3F3F"/>
              </a:buClr>
              <a:buSzPts val="1400"/>
              <a:buNone/>
              <a:defRPr/>
            </a:lvl3pPr>
            <a:lvl4pPr marL="1828800" lvl="3" indent="-228600" algn="l">
              <a:lnSpc>
                <a:spcPct val="90000"/>
              </a:lnSpc>
              <a:spcBef>
                <a:spcPts val="500"/>
              </a:spcBef>
              <a:spcAft>
                <a:spcPts val="0"/>
              </a:spcAft>
              <a:buClr>
                <a:srgbClr val="3F3F3F"/>
              </a:buClr>
              <a:buSzPts val="1400"/>
              <a:buNone/>
              <a:defRPr/>
            </a:lvl4pPr>
            <a:lvl5pPr marL="2286000" lvl="4" indent="-228600" algn="l">
              <a:lnSpc>
                <a:spcPct val="90000"/>
              </a:lnSpc>
              <a:spcBef>
                <a:spcPts val="500"/>
              </a:spcBef>
              <a:spcAft>
                <a:spcPts val="0"/>
              </a:spcAft>
              <a:buClr>
                <a:srgbClr val="3F3F3F"/>
              </a:buClr>
              <a:buSzPts val="1400"/>
              <a:buNone/>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11"/>
          <p:cNvSpPr txBox="1">
            <a:spLocks noGrp="1"/>
          </p:cNvSpPr>
          <p:nvPr>
            <p:ph type="body" idx="3"/>
          </p:nvPr>
        </p:nvSpPr>
        <p:spPr>
          <a:xfrm>
            <a:off x="432000" y="1511566"/>
            <a:ext cx="5472000" cy="4680434"/>
          </a:xfrm>
          <a:prstGeom prst="rect">
            <a:avLst/>
          </a:prstGeom>
          <a:noFill/>
          <a:ln>
            <a:noFill/>
          </a:ln>
        </p:spPr>
        <p:txBody>
          <a:bodyPr spcFirstLastPara="1" wrap="square" lIns="0" tIns="0" rIns="0" bIns="0" anchor="t" anchorCtr="0">
            <a:noAutofit/>
          </a:bodyPr>
          <a:lstStyle>
            <a:lvl1pPr marL="457200" lvl="0" indent="-342900" algn="l">
              <a:lnSpc>
                <a:spcPct val="90000"/>
              </a:lnSpc>
              <a:spcBef>
                <a:spcPts val="1000"/>
              </a:spcBef>
              <a:spcAft>
                <a:spcPts val="0"/>
              </a:spcAft>
              <a:buClr>
                <a:srgbClr val="3F3F3F"/>
              </a:buClr>
              <a:buSzPts val="1800"/>
              <a:buChar char="•"/>
              <a:defRPr>
                <a:solidFill>
                  <a:srgbClr val="3F3F3F"/>
                </a:solidFill>
              </a:defRPr>
            </a:lvl1pPr>
            <a:lvl2pPr marL="914400" lvl="1" indent="-330200" algn="l">
              <a:lnSpc>
                <a:spcPct val="90000"/>
              </a:lnSpc>
              <a:spcBef>
                <a:spcPts val="500"/>
              </a:spcBef>
              <a:spcAft>
                <a:spcPts val="0"/>
              </a:spcAft>
              <a:buClr>
                <a:srgbClr val="3F3F3F"/>
              </a:buClr>
              <a:buSzPts val="1600"/>
              <a:buChar char="•"/>
              <a:defRPr>
                <a:solidFill>
                  <a:srgbClr val="3F3F3F"/>
                </a:solidFill>
              </a:defRPr>
            </a:lvl2pPr>
            <a:lvl3pPr marL="1371600" lvl="2" indent="-317500" algn="l">
              <a:lnSpc>
                <a:spcPct val="90000"/>
              </a:lnSpc>
              <a:spcBef>
                <a:spcPts val="500"/>
              </a:spcBef>
              <a:spcAft>
                <a:spcPts val="0"/>
              </a:spcAft>
              <a:buClr>
                <a:srgbClr val="3F3F3F"/>
              </a:buClr>
              <a:buSzPts val="1400"/>
              <a:buChar char="•"/>
              <a:defRPr>
                <a:solidFill>
                  <a:srgbClr val="3F3F3F"/>
                </a:solidFill>
              </a:defRPr>
            </a:lvl3pPr>
            <a:lvl4pPr marL="1828800" lvl="3" indent="-317500" algn="l">
              <a:lnSpc>
                <a:spcPct val="90000"/>
              </a:lnSpc>
              <a:spcBef>
                <a:spcPts val="500"/>
              </a:spcBef>
              <a:spcAft>
                <a:spcPts val="0"/>
              </a:spcAft>
              <a:buClr>
                <a:srgbClr val="3F3F3F"/>
              </a:buClr>
              <a:buSzPts val="1400"/>
              <a:buChar char="•"/>
              <a:defRPr>
                <a:solidFill>
                  <a:srgbClr val="3F3F3F"/>
                </a:solidFill>
              </a:defRPr>
            </a:lvl4pPr>
            <a:lvl5pPr marL="2286000" lvl="4" indent="-317500" algn="l">
              <a:lnSpc>
                <a:spcPct val="90000"/>
              </a:lnSpc>
              <a:spcBef>
                <a:spcPts val="500"/>
              </a:spcBef>
              <a:spcAft>
                <a:spcPts val="0"/>
              </a:spcAft>
              <a:buClr>
                <a:srgbClr val="3F3F3F"/>
              </a:buClr>
              <a:buSzPts val="1400"/>
              <a:buChar char="•"/>
              <a:defRPr>
                <a:solidFill>
                  <a:srgbClr val="3F3F3F"/>
                </a:solidFill>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3" name="Google Shape;33;p11"/>
          <p:cNvSpPr txBox="1">
            <a:spLocks noGrp="1"/>
          </p:cNvSpPr>
          <p:nvPr>
            <p:ph type="ftr" idx="11"/>
          </p:nvPr>
        </p:nvSpPr>
        <p:spPr>
          <a:xfrm>
            <a:off x="432000" y="6361483"/>
            <a:ext cx="5484930" cy="201532"/>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1"/>
          <p:cNvSpPr>
            <a:spLocks noGrp="1"/>
          </p:cNvSpPr>
          <p:nvPr>
            <p:ph type="sldNum" idx="12"/>
          </p:nvPr>
        </p:nvSpPr>
        <p:spPr>
          <a:xfrm>
            <a:off x="11727656" y="6277243"/>
            <a:ext cx="464344" cy="400188"/>
          </a:xfrm>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1pPr>
            <a:lvl2pPr marL="0" marR="0" lvl="1"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2pPr>
            <a:lvl3pPr marL="0" marR="0" lvl="2"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3pPr>
            <a:lvl4pPr marL="0" marR="0" lvl="3"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4pPr>
            <a:lvl5pPr marL="0" marR="0" lvl="4"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5pPr>
            <a:lvl6pPr marL="0" marR="0" lvl="5"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6pPr>
            <a:lvl7pPr marL="0" marR="0" lvl="6"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7pPr>
            <a:lvl8pPr marL="0" marR="0" lvl="7"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8pPr>
            <a:lvl9pPr marL="0" marR="0" lvl="8"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244719969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Divider Slide 2">
  <p:cSld name="Divider Slide 2">
    <p:spTree>
      <p:nvGrpSpPr>
        <p:cNvPr id="1" name="Shape 35"/>
        <p:cNvGrpSpPr/>
        <p:nvPr/>
      </p:nvGrpSpPr>
      <p:grpSpPr>
        <a:xfrm>
          <a:off x="0" y="0"/>
          <a:ext cx="0" cy="0"/>
          <a:chOff x="0" y="0"/>
          <a:chExt cx="0" cy="0"/>
        </a:xfrm>
      </p:grpSpPr>
      <p:sp>
        <p:nvSpPr>
          <p:cNvPr id="36" name="Google Shape;36;p10"/>
          <p:cNvSpPr>
            <a:spLocks noGrp="1"/>
          </p:cNvSpPr>
          <p:nvPr>
            <p:ph type="pic" idx="2"/>
          </p:nvPr>
        </p:nvSpPr>
        <p:spPr>
          <a:xfrm>
            <a:off x="-1" y="0"/>
            <a:ext cx="11795125" cy="6858000"/>
          </a:xfrm>
          <a:prstGeom prst="rect">
            <a:avLst/>
          </a:prstGeom>
          <a:solidFill>
            <a:srgbClr val="F2F2F2"/>
          </a:solidFill>
          <a:ln>
            <a:noFill/>
          </a:ln>
        </p:spPr>
        <p:txBody>
          <a:bodyPr spcFirstLastPara="1" wrap="square" lIns="0" tIns="864000" rIns="0" bIns="0" anchor="t" anchorCtr="0">
            <a:noAutofit/>
          </a:bodyPr>
          <a:lstStyle>
            <a:lvl1pPr marR="0" lvl="0" algn="ctr" rtl="0">
              <a:lnSpc>
                <a:spcPct val="90000"/>
              </a:lnSpc>
              <a:spcBef>
                <a:spcPts val="1000"/>
              </a:spcBef>
              <a:spcAft>
                <a:spcPts val="0"/>
              </a:spcAft>
              <a:buClr>
                <a:srgbClr val="3F3F3F"/>
              </a:buClr>
              <a:buSzPts val="1200"/>
              <a:buFont typeface="Arial"/>
              <a:buNone/>
              <a:defRPr sz="1200" b="0" i="1" u="none" strike="noStrike" cap="none">
                <a:solidFill>
                  <a:srgbClr val="3F3F3F"/>
                </a:solidFill>
                <a:latin typeface="Times New Roman"/>
                <a:ea typeface="Times New Roman"/>
                <a:cs typeface="Times New Roman"/>
                <a:sym typeface="Times New Roman"/>
              </a:defRPr>
            </a:lvl1pPr>
            <a:lvl2pPr marR="0" lvl="1" algn="l" rtl="0">
              <a:lnSpc>
                <a:spcPct val="90000"/>
              </a:lnSpc>
              <a:spcBef>
                <a:spcPts val="500"/>
              </a:spcBef>
              <a:spcAft>
                <a:spcPts val="0"/>
              </a:spcAft>
              <a:buClr>
                <a:srgbClr val="3F3F3F"/>
              </a:buClr>
              <a:buSzPts val="1600"/>
              <a:buFont typeface="Arial"/>
              <a:buChar char="•"/>
              <a:defRPr sz="1600" b="0" i="0" u="none" strike="noStrike" cap="none">
                <a:solidFill>
                  <a:srgbClr val="3F3F3F"/>
                </a:solidFill>
                <a:latin typeface="Calibri"/>
                <a:ea typeface="Calibri"/>
                <a:cs typeface="Calibri"/>
                <a:sym typeface="Calibri"/>
              </a:defRPr>
            </a:lvl2pPr>
            <a:lvl3pPr marR="0" lvl="2"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3pPr>
            <a:lvl4pPr marR="0" lvl="3"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4pPr>
            <a:lvl5pPr marR="0" lvl="4" algn="l" rtl="0">
              <a:lnSpc>
                <a:spcPct val="90000"/>
              </a:lnSpc>
              <a:spcBef>
                <a:spcPts val="500"/>
              </a:spcBef>
              <a:spcAft>
                <a:spcPts val="0"/>
              </a:spcAft>
              <a:buClr>
                <a:srgbClr val="3F3F3F"/>
              </a:buClr>
              <a:buSzPts val="1400"/>
              <a:buFont typeface="Arial"/>
              <a:buChar char="•"/>
              <a:defRPr sz="1400" b="0" i="0" u="none" strike="noStrike" cap="none">
                <a:solidFill>
                  <a:srgbClr val="3F3F3F"/>
                </a:solidFill>
                <a:latin typeface="Calibri"/>
                <a:ea typeface="Calibri"/>
                <a:cs typeface="Calibri"/>
                <a:sym typeface="Calibri"/>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37" name="Google Shape;37;p10"/>
          <p:cNvSpPr>
            <a:spLocks noGrp="1"/>
          </p:cNvSpPr>
          <p:nvPr>
            <p:ph type="ctrTitle"/>
          </p:nvPr>
        </p:nvSpPr>
        <p:spPr>
          <a:xfrm>
            <a:off x="3866117" y="1816509"/>
            <a:ext cx="4459766" cy="3146839"/>
          </a:xfrm>
          <a:prstGeom prst="roundRect">
            <a:avLst>
              <a:gd name="adj" fmla="val 2139"/>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lvl1pPr lvl="0" algn="l">
              <a:lnSpc>
                <a:spcPct val="80000"/>
              </a:lnSpc>
              <a:spcBef>
                <a:spcPts val="0"/>
              </a:spcBef>
              <a:spcAft>
                <a:spcPts val="0"/>
              </a:spcAft>
              <a:buClr>
                <a:srgbClr val="F2F2F2"/>
              </a:buClr>
              <a:buSzPts val="5000"/>
              <a:buFont typeface="Corbel"/>
              <a:buNone/>
              <a:defRPr sz="5000" b="1">
                <a:solidFill>
                  <a:srgbClr val="F2F2F2"/>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0"/>
          <p:cNvSpPr txBox="1">
            <a:spLocks noGrp="1"/>
          </p:cNvSpPr>
          <p:nvPr>
            <p:ph type="subTitle" idx="1"/>
          </p:nvPr>
        </p:nvSpPr>
        <p:spPr>
          <a:xfrm>
            <a:off x="4048124" y="3795246"/>
            <a:ext cx="4000500" cy="997905"/>
          </a:xfrm>
          <a:prstGeom prst="rect">
            <a:avLst/>
          </a:prstGeom>
          <a:noFill/>
          <a:ln>
            <a:noFill/>
          </a:ln>
        </p:spPr>
        <p:txBody>
          <a:bodyPr spcFirstLastPara="1" wrap="square" lIns="0" tIns="0" rIns="0" bIns="0" anchor="t" anchorCtr="0">
            <a:noAutofit/>
          </a:bodyPr>
          <a:lstStyle>
            <a:lvl1pPr lvl="0" algn="l">
              <a:lnSpc>
                <a:spcPct val="90000"/>
              </a:lnSpc>
              <a:spcBef>
                <a:spcPts val="1000"/>
              </a:spcBef>
              <a:spcAft>
                <a:spcPts val="0"/>
              </a:spcAft>
              <a:buClr>
                <a:srgbClr val="F2F2F2"/>
              </a:buClr>
              <a:buSzPts val="2100"/>
              <a:buNone/>
              <a:defRPr sz="2100">
                <a:solidFill>
                  <a:srgbClr val="F2F2F2"/>
                </a:solidFill>
              </a:defRPr>
            </a:lvl1pPr>
            <a:lvl2pPr lvl="1" algn="ctr">
              <a:lnSpc>
                <a:spcPct val="90000"/>
              </a:lnSpc>
              <a:spcBef>
                <a:spcPts val="500"/>
              </a:spcBef>
              <a:spcAft>
                <a:spcPts val="0"/>
              </a:spcAft>
              <a:buClr>
                <a:srgbClr val="3F3F3F"/>
              </a:buClr>
              <a:buSzPts val="2000"/>
              <a:buNone/>
              <a:defRPr sz="2000"/>
            </a:lvl2pPr>
            <a:lvl3pPr lvl="2" algn="ctr">
              <a:lnSpc>
                <a:spcPct val="90000"/>
              </a:lnSpc>
              <a:spcBef>
                <a:spcPts val="500"/>
              </a:spcBef>
              <a:spcAft>
                <a:spcPts val="0"/>
              </a:spcAft>
              <a:buClr>
                <a:srgbClr val="3F3F3F"/>
              </a:buClr>
              <a:buSzPts val="1800"/>
              <a:buNone/>
              <a:defRPr sz="1800"/>
            </a:lvl3pPr>
            <a:lvl4pPr lvl="3" algn="ctr">
              <a:lnSpc>
                <a:spcPct val="90000"/>
              </a:lnSpc>
              <a:spcBef>
                <a:spcPts val="500"/>
              </a:spcBef>
              <a:spcAft>
                <a:spcPts val="0"/>
              </a:spcAft>
              <a:buClr>
                <a:srgbClr val="3F3F3F"/>
              </a:buClr>
              <a:buSzPts val="1600"/>
              <a:buNone/>
              <a:defRPr sz="1600"/>
            </a:lvl4pPr>
            <a:lvl5pPr lvl="4" algn="ctr">
              <a:lnSpc>
                <a:spcPct val="90000"/>
              </a:lnSpc>
              <a:spcBef>
                <a:spcPts val="500"/>
              </a:spcBef>
              <a:spcAft>
                <a:spcPts val="0"/>
              </a:spcAft>
              <a:buClr>
                <a:srgbClr val="3F3F3F"/>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9" name="Google Shape;39;p10"/>
          <p:cNvSpPr txBox="1">
            <a:spLocks noGrp="1"/>
          </p:cNvSpPr>
          <p:nvPr>
            <p:ph type="ftr" idx="11"/>
          </p:nvPr>
        </p:nvSpPr>
        <p:spPr>
          <a:xfrm>
            <a:off x="432000" y="6361483"/>
            <a:ext cx="5484930" cy="201532"/>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10"/>
          <p:cNvSpPr>
            <a:spLocks noGrp="1"/>
          </p:cNvSpPr>
          <p:nvPr>
            <p:ph type="sldNum" idx="12"/>
          </p:nvPr>
        </p:nvSpPr>
        <p:spPr>
          <a:xfrm>
            <a:off x="11727656" y="6277243"/>
            <a:ext cx="464344" cy="400188"/>
          </a:xfrm>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lvl1pPr marL="0" marR="0" lvl="0"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1pPr>
            <a:lvl2pPr marL="0" marR="0" lvl="1"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2pPr>
            <a:lvl3pPr marL="0" marR="0" lvl="2"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3pPr>
            <a:lvl4pPr marL="0" marR="0" lvl="3"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4pPr>
            <a:lvl5pPr marL="0" marR="0" lvl="4"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5pPr>
            <a:lvl6pPr marL="0" marR="0" lvl="5"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6pPr>
            <a:lvl7pPr marL="0" marR="0" lvl="6"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7pPr>
            <a:lvl8pPr marL="0" marR="0" lvl="7"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8pPr>
            <a:lvl9pPr marL="0" marR="0" lvl="8" indent="0" algn="ctr">
              <a:lnSpc>
                <a:spcPct val="100000"/>
              </a:lnSpc>
              <a:spcBef>
                <a:spcPts val="0"/>
              </a:spcBef>
              <a:spcAft>
                <a:spcPts val="0"/>
              </a:spcAft>
              <a:buClr>
                <a:srgbClr val="000000"/>
              </a:buClr>
              <a:buSzPts val="1200"/>
              <a:buFont typeface="Arial"/>
              <a:buNone/>
              <a:defRPr sz="1200" b="0" i="1" u="none" strike="noStrike" cap="none">
                <a:solidFill>
                  <a:schemeClr val="lt1"/>
                </a:solidFill>
                <a:latin typeface="Times New Roman"/>
                <a:ea typeface="Times New Roman"/>
                <a:cs typeface="Times New Roman"/>
                <a:sym typeface="Times New Roman"/>
              </a:defRPr>
            </a:lvl9pPr>
          </a:lstStyle>
          <a:p>
            <a:pPr marL="0" lvl="0" indent="0" algn="ctr" rtl="0">
              <a:spcBef>
                <a:spcPts val="0"/>
              </a:spcBef>
              <a:spcAft>
                <a:spcPts val="0"/>
              </a:spcAft>
              <a:buNone/>
            </a:pPr>
            <a:fld id="{00000000-1234-1234-1234-123412341234}" type="slidenum">
              <a:rPr lang="en-US"/>
              <a:t>‹#›</a:t>
            </a:fld>
            <a:endParaRPr/>
          </a:p>
        </p:txBody>
      </p:sp>
    </p:spTree>
    <p:extLst>
      <p:ext uri="{BB962C8B-B14F-4D97-AF65-F5344CB8AC3E}">
        <p14:creationId xmlns:p14="http://schemas.microsoft.com/office/powerpoint/2010/main" val="13041629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1247812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0EBB0C4-6273-4C6E-B9BD-2EDC30F1CD52}" type="datetimeFigureOut">
              <a:rPr lang="en-US" dirty="0"/>
              <a:t>10/27/2019</a:t>
            </a:fld>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01832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19AB4D41-86C1-4908-B66A-0B50CEB3BF29}"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2972391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E6426E2C-56C1-4E0D-A793-0088A7FDD37E}" type="datetimeFigureOut">
              <a:rPr lang="en-US" dirty="0"/>
              <a:t>10/27/2019</a:t>
            </a:fld>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417823190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8C39B41-D8B5-4052-B551-9B5525EAA8B6}" type="datetimeFigureOut">
              <a:rPr lang="en-US" dirty="0"/>
              <a:t>10/27/2019</a:t>
            </a:fld>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6329624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4D94136C-8742-45B2-AF27-D93DF72833A9}" type="datetimeFigureOut">
              <a:rPr lang="en-US" dirty="0"/>
              <a:t>10/27/2019</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330394197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32ABBEA6-7C60-4B02-AE87-00D78D8422AF}" type="datetimeFigureOut">
              <a:rPr lang="en-US" dirty="0"/>
              <a:t>10/27/2019</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152365517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C9CAD897-D46E-4AD2-BD9B-49DD3E640873}" type="datetimeFigureOut">
              <a:rPr lang="en-US" dirty="0"/>
              <a:t>10/27/2019</a:t>
            </a:fld>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marL="0" lvl="0" indent="0" algn="ctr" rtl="0">
              <a:spcBef>
                <a:spcPts val="0"/>
              </a:spcBef>
              <a:spcAft>
                <a:spcPts val="0"/>
              </a:spcAft>
              <a:buNone/>
            </a:pPr>
            <a:fld id="{00000000-1234-1234-1234-123412341234}" type="slidenum">
              <a:rPr lang="en-US" smtClean="0"/>
              <a:t>‹#›</a:t>
            </a:fld>
            <a:endParaRPr lang="en-US"/>
          </a:p>
        </p:txBody>
      </p:sp>
    </p:spTree>
    <p:extLst>
      <p:ext uri="{BB962C8B-B14F-4D97-AF65-F5344CB8AC3E}">
        <p14:creationId xmlns:p14="http://schemas.microsoft.com/office/powerpoint/2010/main" val="715390525"/>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98624D31-43A5-475A-80CF-332C9F6DCF35}" type="datetimeFigureOut">
              <a:rPr lang="en-US" dirty="0"/>
              <a:t>10/27/2019</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pPr marL="0" lvl="0" indent="0" algn="ctr" rtl="0">
              <a:spcBef>
                <a:spcPts val="0"/>
              </a:spcBef>
              <a:spcAft>
                <a:spcPts val="0"/>
              </a:spcAft>
              <a:buNone/>
            </a:pPr>
            <a:fld id="{00000000-1234-1234-1234-123412341234}"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9396989"/>
      </p:ext>
    </p:extLst>
  </p:cSld>
  <p:clrMap bg1="lt1" tx1="dk1" bg2="lt2" tx2="dk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hyperlink" Target="https://factfinder.census.gov/faces/nav/jsf/pages/searchresults.xhtml?refresh=t" TargetMode="External"/><Relationship Id="rId2" Type="http://schemas.openxmlformats.org/officeDocument/2006/relationships/notesSlide" Target="../notesSlides/notesSlide11.xml"/><Relationship Id="rId1" Type="http://schemas.openxmlformats.org/officeDocument/2006/relationships/slideLayout" Target="../slideLayouts/slideLayout14.xml"/><Relationship Id="rId6" Type="http://schemas.openxmlformats.org/officeDocument/2006/relationships/hyperlink" Target="https://www.tpl.org/sites/default/files/files_upload/CityParkFacts_2017.4_7_17.FIN_.LO_.pdf" TargetMode="External"/><Relationship Id="rId5" Type="http://schemas.openxmlformats.org/officeDocument/2006/relationships/hyperlink" Target="https://www.bea.gov/data/special-topics/outdoor-recreation" TargetMode="External"/><Relationship Id="rId4" Type="http://schemas.openxmlformats.org/officeDocument/2006/relationships/hyperlink" Target="https://www.numbeo.com/cost-of-living/rankings.jsp"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wallethub.com/edu/healthiest-cities/31072/" TargetMode="External"/><Relationship Id="rId2" Type="http://schemas.openxmlformats.org/officeDocument/2006/relationships/notesSlide" Target="../notesSlides/notesSlide12.xml"/><Relationship Id="rId1" Type="http://schemas.openxmlformats.org/officeDocument/2006/relationships/slideLayout" Target="../slideLayouts/slideLayout14.xml"/><Relationship Id="rId5" Type="http://schemas.openxmlformats.org/officeDocument/2006/relationships/hyperlink" Target="https://ucr.fbi.gov/crime-in-the-u.s/2017/crime-in-the-u.s.-2017/topic-pages/tables/table-6" TargetMode="External"/><Relationship Id="rId4" Type="http://schemas.openxmlformats.org/officeDocument/2006/relationships/hyperlink" Target="https://www.bea.gov/data/income-saving/personal-income-county-metro-and-other-areas"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9.xml"/><Relationship Id="rId1" Type="http://schemas.openxmlformats.org/officeDocument/2006/relationships/slideLayout" Target="../slideLayouts/slideLayout14.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14.xml"/></Relationships>
</file>

<file path=ppt/slides/_rels/slide2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1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4.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2F2F2"/>
        </a:solidFill>
        <a:effectLst/>
      </p:bgPr>
    </p:bg>
    <p:spTree>
      <p:nvGrpSpPr>
        <p:cNvPr id="1" name="Shape 200"/>
        <p:cNvGrpSpPr/>
        <p:nvPr/>
      </p:nvGrpSpPr>
      <p:grpSpPr>
        <a:xfrm>
          <a:off x="0" y="0"/>
          <a:ext cx="0" cy="0"/>
          <a:chOff x="0" y="0"/>
          <a:chExt cx="0" cy="0"/>
        </a:xfrm>
      </p:grpSpPr>
      <p:pic>
        <p:nvPicPr>
          <p:cNvPr id="201" name="Google Shape;201;p1" descr="Slide image"/>
          <p:cNvPicPr preferRelativeResize="0">
            <a:picLocks noGrp="1"/>
          </p:cNvPicPr>
          <p:nvPr>
            <p:ph type="pic" idx="2"/>
          </p:nvPr>
        </p:nvPicPr>
        <p:blipFill rotWithShape="1">
          <a:blip r:embed="rId3">
            <a:alphaModFix/>
          </a:blip>
          <a:srcRect l="31" r="31"/>
          <a:stretch/>
        </p:blipFill>
        <p:spPr>
          <a:prstGeom prst="rect">
            <a:avLst/>
          </a:prstGeom>
          <a:solidFill>
            <a:srgbClr val="F2F2F2"/>
          </a:solidFill>
          <a:ln>
            <a:noFill/>
          </a:ln>
        </p:spPr>
      </p:pic>
      <p:sp>
        <p:nvSpPr>
          <p:cNvPr id="203" name="Google Shape;203;p1"/>
          <p:cNvSpPr>
            <a:spLocks noGrp="1"/>
          </p:cNvSpPr>
          <p:nvPr>
            <p:ph type="ctrTitle"/>
          </p:nvPr>
        </p:nvSpPr>
        <p:spPr>
          <a:xfrm>
            <a:off x="536030" y="2477280"/>
            <a:ext cx="8121252" cy="4116025"/>
          </a:xfrm>
          <a:prstGeom prst="roundRect">
            <a:avLst>
              <a:gd name="adj" fmla="val 2139"/>
            </a:avLst>
          </a:prstGeom>
          <a:gradFill>
            <a:gsLst>
              <a:gs pos="0">
                <a:srgbClr val="3F3F3F"/>
              </a:gs>
              <a:gs pos="100000">
                <a:srgbClr val="0C0C0C"/>
              </a:gs>
            </a:gsLst>
            <a:lin ang="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p>
            <a:pPr marL="0" lvl="0" indent="0" algn="l" rtl="0">
              <a:lnSpc>
                <a:spcPct val="80000"/>
              </a:lnSpc>
              <a:spcBef>
                <a:spcPts val="0"/>
              </a:spcBef>
              <a:spcAft>
                <a:spcPts val="0"/>
              </a:spcAft>
              <a:buClr>
                <a:srgbClr val="C00000"/>
              </a:buClr>
              <a:buSzPts val="5000"/>
              <a:buFont typeface="Corbel"/>
              <a:buNone/>
            </a:pPr>
            <a:r>
              <a:rPr lang="en-US">
                <a:solidFill>
                  <a:srgbClr val="C00000"/>
                </a:solidFill>
              </a:rPr>
              <a:t>Horizon View Properties:</a:t>
            </a:r>
            <a:br>
              <a:rPr lang="en-US"/>
            </a:br>
            <a:r>
              <a:rPr lang="en-US"/>
              <a:t>Retirement Housing Outreach </a:t>
            </a:r>
            <a:endParaRPr/>
          </a:p>
        </p:txBody>
      </p:sp>
      <p:sp>
        <p:nvSpPr>
          <p:cNvPr id="204" name="Google Shape;204;p1"/>
          <p:cNvSpPr txBox="1">
            <a:spLocks noGrp="1"/>
          </p:cNvSpPr>
          <p:nvPr>
            <p:ph type="subTitle" idx="1"/>
          </p:nvPr>
        </p:nvSpPr>
        <p:spPr>
          <a:xfrm>
            <a:off x="3757662" y="4567604"/>
            <a:ext cx="4899620" cy="1547446"/>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FFF8C7"/>
              </a:buClr>
              <a:buSzPts val="2100"/>
              <a:buNone/>
            </a:pPr>
            <a:r>
              <a:rPr lang="en-US" b="1">
                <a:solidFill>
                  <a:srgbClr val="FFF8C7"/>
                </a:solidFill>
              </a:rPr>
              <a:t>  Data Science Representatives : </a:t>
            </a:r>
            <a:br>
              <a:rPr lang="en-US"/>
            </a:br>
            <a:r>
              <a:rPr lang="en-US"/>
              <a:t>  Matthew Barton</a:t>
            </a:r>
            <a:br>
              <a:rPr lang="en-US"/>
            </a:br>
            <a:r>
              <a:rPr lang="en-US"/>
              <a:t>  Tapas Das</a:t>
            </a:r>
            <a:br>
              <a:rPr lang="en-US"/>
            </a:br>
            <a:r>
              <a:rPr lang="en-US"/>
              <a:t>  Robert Dawson</a:t>
            </a:r>
            <a:br>
              <a:rPr lang="en-US"/>
            </a:br>
            <a:r>
              <a:rPr lang="en-US"/>
              <a:t>  Hamad Nasoordeen</a:t>
            </a:r>
            <a:br>
              <a:rPr lang="en-US"/>
            </a:br>
            <a:r>
              <a:rPr lang="en-US"/>
              <a:t>  Leonard Newman</a:t>
            </a:r>
            <a:endParaRPr/>
          </a:p>
          <a:p>
            <a:pPr marL="0" lvl="0" indent="0" algn="l" rtl="0">
              <a:lnSpc>
                <a:spcPct val="90000"/>
              </a:lnSpc>
              <a:spcBef>
                <a:spcPts val="1000"/>
              </a:spcBef>
              <a:spcAft>
                <a:spcPts val="0"/>
              </a:spcAft>
              <a:buClr>
                <a:srgbClr val="F2F2F2"/>
              </a:buClr>
              <a:buSzPts val="2100"/>
              <a:buNone/>
            </a:pPr>
            <a:endParaRPr/>
          </a:p>
          <a:p>
            <a:pPr marL="0" lvl="0" indent="0" algn="l" rtl="0">
              <a:lnSpc>
                <a:spcPct val="90000"/>
              </a:lnSpc>
              <a:spcBef>
                <a:spcPts val="1000"/>
              </a:spcBef>
              <a:spcAft>
                <a:spcPts val="0"/>
              </a:spcAft>
              <a:buClr>
                <a:srgbClr val="F2F2F2"/>
              </a:buClr>
              <a:buSzPts val="2100"/>
              <a:buNone/>
            </a:pPr>
            <a:endParaRPr/>
          </a:p>
        </p:txBody>
      </p:sp>
      <p:sp>
        <p:nvSpPr>
          <p:cNvPr id="202" name="Google Shape;202;p1"/>
          <p:cNvSpPr/>
          <p:nvPr/>
        </p:nvSpPr>
        <p:spPr>
          <a:xfrm flipH="1">
            <a:off x="-1" y="3914775"/>
            <a:ext cx="1481849" cy="2200275"/>
          </a:xfrm>
          <a:custGeom>
            <a:avLst/>
            <a:gdLst/>
            <a:ahLst/>
            <a:cxnLst/>
            <a:rect l="l" t="t" r="r" b="b"/>
            <a:pathLst>
              <a:path w="1494549" h="2200275" extrusionOk="0">
                <a:moveTo>
                  <a:pt x="1494549" y="0"/>
                </a:moveTo>
                <a:lnTo>
                  <a:pt x="100333" y="0"/>
                </a:lnTo>
                <a:cubicBezTo>
                  <a:pt x="44921" y="0"/>
                  <a:pt x="0" y="44921"/>
                  <a:pt x="0" y="100333"/>
                </a:cubicBezTo>
                <a:lnTo>
                  <a:pt x="0" y="2099942"/>
                </a:lnTo>
                <a:cubicBezTo>
                  <a:pt x="0" y="2155354"/>
                  <a:pt x="44921" y="2200275"/>
                  <a:pt x="100333" y="2200275"/>
                </a:cubicBezTo>
                <a:lnTo>
                  <a:pt x="1494549" y="2200275"/>
                </a:lnTo>
                <a:close/>
              </a:path>
            </a:pathLst>
          </a:custGeom>
          <a:gradFill>
            <a:gsLst>
              <a:gs pos="0">
                <a:schemeClr val="dk1"/>
              </a:gs>
              <a:gs pos="100000">
                <a:srgbClr val="3F3F3F"/>
              </a:gs>
            </a:gsLst>
            <a:lin ang="0" scaled="0"/>
          </a:gradFill>
          <a:ln w="9525" cap="flat" cmpd="sng">
            <a:solidFill>
              <a:srgbClr val="262626"/>
            </a:solidFill>
            <a:prstDash val="solid"/>
            <a:round/>
            <a:headEnd type="none" w="sm" len="sm"/>
            <a:tailEnd type="none" w="sm" len="sm"/>
          </a:ln>
        </p:spPr>
        <p:txBody>
          <a:bodyPr spcFirstLastPara="1" wrap="square" lIns="180000" tIns="288000" rIns="180000" bIns="180000" anchor="t" anchorCtr="0">
            <a:noAutofit/>
          </a:bodyPr>
          <a:lstStyle/>
          <a:p>
            <a:pPr marL="0" marR="0" lvl="0" indent="0" algn="l" rtl="0">
              <a:lnSpc>
                <a:spcPct val="80000"/>
              </a:lnSpc>
              <a:spcBef>
                <a:spcPts val="0"/>
              </a:spcBef>
              <a:spcAft>
                <a:spcPts val="0"/>
              </a:spcAft>
              <a:buClr>
                <a:srgbClr val="F2F2F2"/>
              </a:buClr>
              <a:buSzPts val="5000"/>
              <a:buFont typeface="Corbel"/>
              <a:buNone/>
            </a:pPr>
            <a:endParaRPr sz="5000" b="1" i="0" u="none" strike="noStrike" cap="none">
              <a:solidFill>
                <a:srgbClr val="F2F2F2"/>
              </a:solidFill>
              <a:latin typeface="Corbel"/>
              <a:ea typeface="Corbel"/>
              <a:cs typeface="Corbel"/>
              <a:sym typeface="Corbel"/>
            </a:endParaRPr>
          </a:p>
        </p:txBody>
      </p:sp>
      <p:sp>
        <p:nvSpPr>
          <p:cNvPr id="205" name="Google Shape;205;p1"/>
          <p:cNvSpPr/>
          <p:nvPr/>
        </p:nvSpPr>
        <p:spPr>
          <a:xfrm rot="10800000" flipH="1">
            <a:off x="1000837" y="5629270"/>
            <a:ext cx="476249" cy="424971"/>
          </a:xfrm>
          <a:prstGeom prst="triangle">
            <a:avLst>
              <a:gd name="adj" fmla="val 100000"/>
            </a:avLst>
          </a:prstGeom>
          <a:solidFill>
            <a:schemeClr val="accent1"/>
          </a:solidFill>
          <a:ln w="9525" cap="flat" cmpd="sng">
            <a:solidFill>
              <a:srgbClr val="59595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5"/>
        <p:cNvGrpSpPr/>
        <p:nvPr/>
      </p:nvGrpSpPr>
      <p:grpSpPr>
        <a:xfrm>
          <a:off x="0" y="0"/>
          <a:ext cx="0" cy="0"/>
          <a:chOff x="0" y="0"/>
          <a:chExt cx="0" cy="0"/>
        </a:xfrm>
      </p:grpSpPr>
      <p:graphicFrame>
        <p:nvGraphicFramePr>
          <p:cNvPr id="276" name="Google Shape;276;p6"/>
          <p:cNvGraphicFramePr/>
          <p:nvPr>
            <p:extLst>
              <p:ext uri="{D42A27DB-BD31-4B8C-83A1-F6EECF244321}">
                <p14:modId xmlns:p14="http://schemas.microsoft.com/office/powerpoint/2010/main" val="3501307257"/>
              </p:ext>
            </p:extLst>
          </p:nvPr>
        </p:nvGraphicFramePr>
        <p:xfrm>
          <a:off x="226039" y="1599470"/>
          <a:ext cx="11328350" cy="3659060"/>
        </p:xfrm>
        <a:graphic>
          <a:graphicData uri="http://schemas.openxmlformats.org/drawingml/2006/table">
            <a:tbl>
              <a:tblPr>
                <a:noFill/>
                <a:tableStyleId>{C25810B2-6F81-48D6-910E-0C5D6D08586D}</a:tableStyleId>
              </a:tblPr>
              <a:tblGrid>
                <a:gridCol w="358100">
                  <a:extLst>
                    <a:ext uri="{9D8B030D-6E8A-4147-A177-3AD203B41FA5}">
                      <a16:colId xmlns:a16="http://schemas.microsoft.com/office/drawing/2014/main" val="20000"/>
                    </a:ext>
                  </a:extLst>
                </a:gridCol>
                <a:gridCol w="358100">
                  <a:extLst>
                    <a:ext uri="{9D8B030D-6E8A-4147-A177-3AD203B41FA5}">
                      <a16:colId xmlns:a16="http://schemas.microsoft.com/office/drawing/2014/main" val="20001"/>
                    </a:ext>
                  </a:extLst>
                </a:gridCol>
                <a:gridCol w="470000">
                  <a:extLst>
                    <a:ext uri="{9D8B030D-6E8A-4147-A177-3AD203B41FA5}">
                      <a16:colId xmlns:a16="http://schemas.microsoft.com/office/drawing/2014/main" val="20002"/>
                    </a:ext>
                  </a:extLst>
                </a:gridCol>
                <a:gridCol w="402850">
                  <a:extLst>
                    <a:ext uri="{9D8B030D-6E8A-4147-A177-3AD203B41FA5}">
                      <a16:colId xmlns:a16="http://schemas.microsoft.com/office/drawing/2014/main" val="20003"/>
                    </a:ext>
                  </a:extLst>
                </a:gridCol>
                <a:gridCol w="477450">
                  <a:extLst>
                    <a:ext uri="{9D8B030D-6E8A-4147-A177-3AD203B41FA5}">
                      <a16:colId xmlns:a16="http://schemas.microsoft.com/office/drawing/2014/main" val="20004"/>
                    </a:ext>
                  </a:extLst>
                </a:gridCol>
                <a:gridCol w="402850">
                  <a:extLst>
                    <a:ext uri="{9D8B030D-6E8A-4147-A177-3AD203B41FA5}">
                      <a16:colId xmlns:a16="http://schemas.microsoft.com/office/drawing/2014/main" val="20005"/>
                    </a:ext>
                  </a:extLst>
                </a:gridCol>
                <a:gridCol w="343175">
                  <a:extLst>
                    <a:ext uri="{9D8B030D-6E8A-4147-A177-3AD203B41FA5}">
                      <a16:colId xmlns:a16="http://schemas.microsoft.com/office/drawing/2014/main" val="20006"/>
                    </a:ext>
                  </a:extLst>
                </a:gridCol>
                <a:gridCol w="298400">
                  <a:extLst>
                    <a:ext uri="{9D8B030D-6E8A-4147-A177-3AD203B41FA5}">
                      <a16:colId xmlns:a16="http://schemas.microsoft.com/office/drawing/2014/main" val="20007"/>
                    </a:ext>
                  </a:extLst>
                </a:gridCol>
                <a:gridCol w="531550">
                  <a:extLst>
                    <a:ext uri="{9D8B030D-6E8A-4147-A177-3AD203B41FA5}">
                      <a16:colId xmlns:a16="http://schemas.microsoft.com/office/drawing/2014/main" val="20008"/>
                    </a:ext>
                  </a:extLst>
                </a:gridCol>
                <a:gridCol w="419650">
                  <a:extLst>
                    <a:ext uri="{9D8B030D-6E8A-4147-A177-3AD203B41FA5}">
                      <a16:colId xmlns:a16="http://schemas.microsoft.com/office/drawing/2014/main" val="20009"/>
                    </a:ext>
                  </a:extLst>
                </a:gridCol>
                <a:gridCol w="641575">
                  <a:extLst>
                    <a:ext uri="{9D8B030D-6E8A-4147-A177-3AD203B41FA5}">
                      <a16:colId xmlns:a16="http://schemas.microsoft.com/office/drawing/2014/main" val="20010"/>
                    </a:ext>
                  </a:extLst>
                </a:gridCol>
                <a:gridCol w="514750">
                  <a:extLst>
                    <a:ext uri="{9D8B030D-6E8A-4147-A177-3AD203B41FA5}">
                      <a16:colId xmlns:a16="http://schemas.microsoft.com/office/drawing/2014/main" val="20011"/>
                    </a:ext>
                  </a:extLst>
                </a:gridCol>
                <a:gridCol w="693800">
                  <a:extLst>
                    <a:ext uri="{9D8B030D-6E8A-4147-A177-3AD203B41FA5}">
                      <a16:colId xmlns:a16="http://schemas.microsoft.com/office/drawing/2014/main" val="20012"/>
                    </a:ext>
                  </a:extLst>
                </a:gridCol>
                <a:gridCol w="514750">
                  <a:extLst>
                    <a:ext uri="{9D8B030D-6E8A-4147-A177-3AD203B41FA5}">
                      <a16:colId xmlns:a16="http://schemas.microsoft.com/office/drawing/2014/main" val="20013"/>
                    </a:ext>
                  </a:extLst>
                </a:gridCol>
                <a:gridCol w="464400">
                  <a:extLst>
                    <a:ext uri="{9D8B030D-6E8A-4147-A177-3AD203B41FA5}">
                      <a16:colId xmlns:a16="http://schemas.microsoft.com/office/drawing/2014/main" val="20014"/>
                    </a:ext>
                  </a:extLst>
                </a:gridCol>
                <a:gridCol w="330125">
                  <a:extLst>
                    <a:ext uri="{9D8B030D-6E8A-4147-A177-3AD203B41FA5}">
                      <a16:colId xmlns:a16="http://schemas.microsoft.com/office/drawing/2014/main" val="20015"/>
                    </a:ext>
                  </a:extLst>
                </a:gridCol>
                <a:gridCol w="462525">
                  <a:extLst>
                    <a:ext uri="{9D8B030D-6E8A-4147-A177-3AD203B41FA5}">
                      <a16:colId xmlns:a16="http://schemas.microsoft.com/office/drawing/2014/main" val="20016"/>
                    </a:ext>
                  </a:extLst>
                </a:gridCol>
                <a:gridCol w="298400">
                  <a:extLst>
                    <a:ext uri="{9D8B030D-6E8A-4147-A177-3AD203B41FA5}">
                      <a16:colId xmlns:a16="http://schemas.microsoft.com/office/drawing/2014/main" val="20017"/>
                    </a:ext>
                  </a:extLst>
                </a:gridCol>
                <a:gridCol w="343175">
                  <a:extLst>
                    <a:ext uri="{9D8B030D-6E8A-4147-A177-3AD203B41FA5}">
                      <a16:colId xmlns:a16="http://schemas.microsoft.com/office/drawing/2014/main" val="20018"/>
                    </a:ext>
                  </a:extLst>
                </a:gridCol>
                <a:gridCol w="455075">
                  <a:extLst>
                    <a:ext uri="{9D8B030D-6E8A-4147-A177-3AD203B41FA5}">
                      <a16:colId xmlns:a16="http://schemas.microsoft.com/office/drawing/2014/main" val="20019"/>
                    </a:ext>
                  </a:extLst>
                </a:gridCol>
                <a:gridCol w="432700">
                  <a:extLst>
                    <a:ext uri="{9D8B030D-6E8A-4147-A177-3AD203B41FA5}">
                      <a16:colId xmlns:a16="http://schemas.microsoft.com/office/drawing/2014/main" val="20020"/>
                    </a:ext>
                  </a:extLst>
                </a:gridCol>
                <a:gridCol w="442025">
                  <a:extLst>
                    <a:ext uri="{9D8B030D-6E8A-4147-A177-3AD203B41FA5}">
                      <a16:colId xmlns:a16="http://schemas.microsoft.com/office/drawing/2014/main" val="20021"/>
                    </a:ext>
                  </a:extLst>
                </a:gridCol>
                <a:gridCol w="425225">
                  <a:extLst>
                    <a:ext uri="{9D8B030D-6E8A-4147-A177-3AD203B41FA5}">
                      <a16:colId xmlns:a16="http://schemas.microsoft.com/office/drawing/2014/main" val="20022"/>
                    </a:ext>
                  </a:extLst>
                </a:gridCol>
                <a:gridCol w="425225">
                  <a:extLst>
                    <a:ext uri="{9D8B030D-6E8A-4147-A177-3AD203B41FA5}">
                      <a16:colId xmlns:a16="http://schemas.microsoft.com/office/drawing/2014/main" val="20023"/>
                    </a:ext>
                  </a:extLst>
                </a:gridCol>
                <a:gridCol w="425225">
                  <a:extLst>
                    <a:ext uri="{9D8B030D-6E8A-4147-A177-3AD203B41FA5}">
                      <a16:colId xmlns:a16="http://schemas.microsoft.com/office/drawing/2014/main" val="20024"/>
                    </a:ext>
                  </a:extLst>
                </a:gridCol>
                <a:gridCol w="397250">
                  <a:extLst>
                    <a:ext uri="{9D8B030D-6E8A-4147-A177-3AD203B41FA5}">
                      <a16:colId xmlns:a16="http://schemas.microsoft.com/office/drawing/2014/main" val="20025"/>
                    </a:ext>
                  </a:extLst>
                </a:gridCol>
              </a:tblGrid>
              <a:tr h="576875">
                <a:tc>
                  <a:txBody>
                    <a:bodyPr/>
                    <a:lstStyle/>
                    <a:p>
                      <a:pPr marL="0" marR="0" lvl="0" indent="0" algn="l" rtl="0">
                        <a:lnSpc>
                          <a:spcPct val="100000"/>
                        </a:lnSpc>
                        <a:spcBef>
                          <a:spcPts val="0"/>
                        </a:spcBef>
                        <a:spcAft>
                          <a:spcPts val="0"/>
                        </a:spcAft>
                        <a:buNone/>
                      </a:pPr>
                      <a:r>
                        <a:rPr lang="en-US" sz="600" b="1" u="none" strike="noStrike" cap="none"/>
                        <a:t>State</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City</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dirty="0"/>
                        <a:t>Violent Crime Rate per 100,000 people</a:t>
                      </a:r>
                      <a:endParaRPr sz="600" b="1" i="0" u="none" strike="noStrike" cap="none" dirty="0">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BOOMER TOTAL (55+) FEMALE</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BOOMER TOTAL (55+) MALE</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BOOMER TOTAL (55+)</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Cost of Living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Rent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Cost of Living Plus Rent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Groceries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Restaurant Price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Local Purchasing Power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Total Outdoor Recreation Value Added (Thousands of Dollars)</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Park Acres % of City</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People per Park Acre</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Total Health Index</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Healthcare rank</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Food Rank</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Fitness Rank</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Greenspace Rank</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Per capita personal income</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Weather-Clear Days</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Weather-Summer comfort</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Weather-Avg High</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Weather- Avg Low</a:t>
                      </a:r>
                      <a:endParaRPr sz="600" b="1"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b="1" u="none" strike="noStrike" cap="none"/>
                        <a:t>Cultural Diversity Index</a:t>
                      </a:r>
                      <a:endParaRPr sz="600" b="1" i="0" u="none" strike="noStrike" cap="none">
                        <a:solidFill>
                          <a:srgbClr val="000000"/>
                        </a:solidFill>
                        <a:latin typeface="Calibri"/>
                        <a:ea typeface="Calibri"/>
                        <a:cs typeface="Calibri"/>
                        <a:sym typeface="Calibri"/>
                      </a:endParaRPr>
                    </a:p>
                  </a:txBody>
                  <a:tcPr marL="5600" marR="5600" marT="5600" marB="0"/>
                </a:tc>
                <a:extLst>
                  <a:ext uri="{0D108BD9-81ED-4DB2-BD59-A6C34878D82A}">
                    <a16:rowId xmlns:a16="http://schemas.microsoft.com/office/drawing/2014/main" val="10000"/>
                  </a:ext>
                </a:extLst>
              </a:tr>
              <a:tr h="117625">
                <a:tc>
                  <a:txBody>
                    <a:bodyPr/>
                    <a:lstStyle/>
                    <a:p>
                      <a:pPr marL="0" marR="0" lvl="0" indent="0" algn="l" rtl="0">
                        <a:lnSpc>
                          <a:spcPct val="100000"/>
                        </a:lnSpc>
                        <a:spcBef>
                          <a:spcPts val="0"/>
                        </a:spcBef>
                        <a:spcAft>
                          <a:spcPts val="0"/>
                        </a:spcAft>
                        <a:buNone/>
                      </a:pPr>
                      <a:r>
                        <a:rPr lang="en-US" sz="600" u="none" strike="noStrike" cap="none"/>
                        <a:t>New York</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New York</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539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1222994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931246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2154240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$26,299,866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20.58%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214.9573747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62.79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65,284.00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69.4</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1"/>
                  </a:ext>
                </a:extLst>
              </a:tr>
              <a:tr h="196025">
                <a:tc>
                  <a:txBody>
                    <a:bodyPr/>
                    <a:lstStyle/>
                    <a:p>
                      <a:pPr marL="0" marR="0" lvl="0" indent="0" algn="l" rtl="0">
                        <a:lnSpc>
                          <a:spcPct val="100000"/>
                        </a:lnSpc>
                        <a:spcBef>
                          <a:spcPts val="0"/>
                        </a:spcBef>
                        <a:spcAft>
                          <a:spcPts val="0"/>
                        </a:spcAft>
                        <a:buNone/>
                      </a:pPr>
                      <a:r>
                        <a:rPr lang="en-US" sz="600" u="none" strike="noStrike" cap="none"/>
                        <a:t>California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San Francisco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715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120591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110106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230697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99.14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125.79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dirty="0"/>
                        <a:t>111.92</a:t>
                      </a:r>
                      <a:endParaRPr sz="600" b="0" i="0" u="none" strike="noStrike" cap="none" dirty="0">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110.16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91.99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96.76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$52,120,252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dirty="0"/>
                        <a:t>19.63%</a:t>
                      </a:r>
                      <a:endParaRPr sz="600" b="0" i="0" u="none" strike="noStrike" cap="none" dirty="0">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143.9497283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73.29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82,523.00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66.4</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2"/>
                  </a:ext>
                </a:extLst>
              </a:tr>
              <a:tr h="196025">
                <a:tc>
                  <a:txBody>
                    <a:bodyPr/>
                    <a:lstStyle/>
                    <a:p>
                      <a:pPr marL="0" marR="0" lvl="0" indent="0" algn="l" rtl="0">
                        <a:lnSpc>
                          <a:spcPct val="100000"/>
                        </a:lnSpc>
                        <a:spcBef>
                          <a:spcPts val="0"/>
                        </a:spcBef>
                        <a:spcAft>
                          <a:spcPts val="0"/>
                        </a:spcAft>
                        <a:buNone/>
                      </a:pPr>
                      <a:r>
                        <a:rPr lang="en-US" sz="600" u="none" strike="noStrike" cap="none"/>
                        <a:t>California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Los Angeles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490583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403108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893691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80.67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68.11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74.65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76.53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82.39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124.27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$52,120,252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12.47%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105.2773961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56,749.00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65.15</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3"/>
                  </a:ext>
                </a:extLst>
              </a:tr>
              <a:tr h="117625">
                <a:tc>
                  <a:txBody>
                    <a:bodyPr/>
                    <a:lstStyle/>
                    <a:p>
                      <a:pPr marL="0" marR="0" lvl="0" indent="0" algn="l" rtl="0">
                        <a:lnSpc>
                          <a:spcPct val="100000"/>
                        </a:lnSpc>
                        <a:spcBef>
                          <a:spcPts val="0"/>
                        </a:spcBef>
                        <a:spcAft>
                          <a:spcPts val="0"/>
                        </a:spcAft>
                        <a:buNone/>
                      </a:pPr>
                      <a:r>
                        <a:rPr lang="en-US" sz="600" u="none" strike="noStrike" cap="none"/>
                        <a:t>California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San Jose</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403.65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127710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111412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239122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82.75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85.35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83.99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79.15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152.9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$52,120,252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14.24%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63.24103202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57.11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84,960.00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 </a:t>
                      </a:r>
                      <a:endParaRPr sz="600" b="0" i="0" u="none" strike="noStrike" cap="none">
                        <a:solidFill>
                          <a:srgbClr val="000000"/>
                        </a:solidFill>
                        <a:latin typeface="Calibri"/>
                        <a:ea typeface="Calibri"/>
                        <a:cs typeface="Calibri"/>
                        <a:sym typeface="Calibri"/>
                      </a:endParaRPr>
                    </a:p>
                  </a:txBody>
                  <a:tcPr marL="5600" marR="5600" marT="5600" marB="0" anchor="b"/>
                </a:tc>
                <a:tc>
                  <a:txBody>
                    <a:bodyPr/>
                    <a:lstStyle/>
                    <a:p>
                      <a:pPr marL="0" marR="0" lvl="0" indent="0" algn="l" rtl="0">
                        <a:lnSpc>
                          <a:spcPct val="100000"/>
                        </a:lnSpc>
                        <a:spcBef>
                          <a:spcPts val="0"/>
                        </a:spcBef>
                        <a:spcAft>
                          <a:spcPts val="0"/>
                        </a:spcAft>
                        <a:buNone/>
                      </a:pPr>
                      <a:r>
                        <a:rPr lang="en-US" sz="600" u="none" strike="noStrike" cap="none"/>
                        <a:t>7.8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68.5</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4"/>
                  </a:ext>
                </a:extLst>
              </a:tr>
              <a:tr h="117625">
                <a:tc>
                  <a:txBody>
                    <a:bodyPr/>
                    <a:lstStyle/>
                    <a:p>
                      <a:pPr marL="0" marR="0" lvl="0" indent="0" algn="l" rtl="0">
                        <a:lnSpc>
                          <a:spcPct val="100000"/>
                        </a:lnSpc>
                        <a:spcBef>
                          <a:spcPts val="0"/>
                        </a:spcBef>
                        <a:spcAft>
                          <a:spcPts val="0"/>
                        </a:spcAft>
                        <a:buNone/>
                      </a:pPr>
                      <a:r>
                        <a:rPr lang="en-US" sz="600" u="none" strike="noStrike" cap="none"/>
                        <a:t>California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San Diego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366.61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170551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146902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317453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77.93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61.54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70.08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77.09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77.42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128.92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$52,120,252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22.98%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28.66440806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67.62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54,742.00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65.6</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5"/>
                  </a:ext>
                </a:extLst>
              </a:tr>
              <a:tr h="196025">
                <a:tc>
                  <a:txBody>
                    <a:bodyPr/>
                    <a:lstStyle/>
                    <a:p>
                      <a:pPr marL="0" marR="0" lvl="0" indent="0" algn="l" rtl="0">
                        <a:lnSpc>
                          <a:spcPct val="100000"/>
                        </a:lnSpc>
                        <a:spcBef>
                          <a:spcPts val="0"/>
                        </a:spcBef>
                        <a:spcAft>
                          <a:spcPts val="0"/>
                        </a:spcAft>
                        <a:buNone/>
                      </a:pPr>
                      <a:r>
                        <a:rPr lang="en-US" sz="600" u="none" strike="noStrike" cap="none"/>
                        <a:t>Massachusetts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Boston</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78208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62048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140256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83.7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90.68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90.96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131.75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$9,210,427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16.48%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127.282741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57.44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69,391.00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65.53</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6"/>
                  </a:ext>
                </a:extLst>
              </a:tr>
              <a:tr h="196025">
                <a:tc>
                  <a:txBody>
                    <a:bodyPr/>
                    <a:lstStyle/>
                    <a:p>
                      <a:pPr marL="0" marR="0" lvl="0" indent="0" algn="l" rtl="0">
                        <a:lnSpc>
                          <a:spcPct val="100000"/>
                        </a:lnSpc>
                        <a:spcBef>
                          <a:spcPts val="0"/>
                        </a:spcBef>
                        <a:spcAft>
                          <a:spcPts val="0"/>
                        </a:spcAft>
                        <a:buNone/>
                      </a:pPr>
                      <a:r>
                        <a:rPr lang="en-US" sz="600" u="none" strike="noStrike" cap="none"/>
                        <a:t>Pennsylvania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Philadelphia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948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220505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162439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382944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86.35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51.39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69.59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89.52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76.21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129.65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$13,173,567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12.62%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145.1394275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57,906.00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55.6</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7"/>
                  </a:ext>
                </a:extLst>
              </a:tr>
              <a:tr h="196025">
                <a:tc>
                  <a:txBody>
                    <a:bodyPr/>
                    <a:lstStyle/>
                    <a:p>
                      <a:pPr marL="0" marR="0" lvl="0" indent="0" algn="l" rtl="0">
                        <a:lnSpc>
                          <a:spcPct val="100000"/>
                        </a:lnSpc>
                        <a:spcBef>
                          <a:spcPts val="0"/>
                        </a:spcBef>
                        <a:spcAft>
                          <a:spcPts val="0"/>
                        </a:spcAft>
                        <a:buNone/>
                      </a:pPr>
                      <a:r>
                        <a:rPr lang="en-US" sz="600" u="none" strike="noStrike" cap="none"/>
                        <a:t>North Carolina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Charlotte</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92525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72642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165167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75.85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40.15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58.74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77.42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72.48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117.9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$11,936,052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74.49035025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49.53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46,713.00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58.4</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8"/>
                  </a:ext>
                </a:extLst>
              </a:tr>
              <a:tr h="117625">
                <a:tc>
                  <a:txBody>
                    <a:bodyPr/>
                    <a:lstStyle/>
                    <a:p>
                      <a:pPr marL="0" marR="0" lvl="0" indent="0" algn="l" rtl="0">
                        <a:lnSpc>
                          <a:spcPct val="100000"/>
                        </a:lnSpc>
                        <a:spcBef>
                          <a:spcPts val="0"/>
                        </a:spcBef>
                        <a:spcAft>
                          <a:spcPts val="0"/>
                        </a:spcAft>
                        <a:buNone/>
                      </a:pPr>
                      <a:r>
                        <a:rPr lang="en-US" sz="600" u="none" strike="noStrike" cap="none"/>
                        <a:t>Texas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Houston</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1059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250345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213441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463786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75.4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45.59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61.11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73.66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150.24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$34,565,594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13.85%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42.69008544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60.05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54,322.00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64.2</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09"/>
                  </a:ext>
                </a:extLst>
              </a:tr>
              <a:tr h="117625">
                <a:tc>
                  <a:txBody>
                    <a:bodyPr/>
                    <a:lstStyle/>
                    <a:p>
                      <a:pPr marL="0" marR="0" lvl="0" indent="0" algn="l" rtl="0">
                        <a:lnSpc>
                          <a:spcPct val="100000"/>
                        </a:lnSpc>
                        <a:spcBef>
                          <a:spcPts val="0"/>
                        </a:spcBef>
                        <a:spcAft>
                          <a:spcPts val="0"/>
                        </a:spcAft>
                        <a:buNone/>
                      </a:pPr>
                      <a:r>
                        <a:rPr lang="en-US" sz="600" u="none" strike="noStrike" cap="none"/>
                        <a:t>Arizona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Phoenix</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760.9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172053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151140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323193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31.76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61.46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75.44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146.53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$8,654,150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14.89%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31.58393227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50.56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41,624.00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60.66</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0"/>
                  </a:ext>
                </a:extLst>
              </a:tr>
              <a:tr h="196025">
                <a:tc>
                  <a:txBody>
                    <a:bodyPr/>
                    <a:lstStyle/>
                    <a:p>
                      <a:pPr marL="0" marR="0" lvl="0" indent="0" algn="l" rtl="0">
                        <a:lnSpc>
                          <a:spcPct val="100000"/>
                        </a:lnSpc>
                        <a:spcBef>
                          <a:spcPts val="0"/>
                        </a:spcBef>
                        <a:spcAft>
                          <a:spcPts val="0"/>
                        </a:spcAft>
                        <a:buNone/>
                      </a:pPr>
                      <a:r>
                        <a:rPr lang="en-US" sz="600" u="none" strike="noStrike" cap="none"/>
                        <a:t>Pennsylvania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Pittsburgh</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45058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34477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79535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82.96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38.74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61.77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84.26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75.85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146.69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$13,173,567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10.39%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83.92913386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54.23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51,130.00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41.2</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1"/>
                  </a:ext>
                </a:extLst>
              </a:tr>
              <a:tr h="117625">
                <a:tc>
                  <a:txBody>
                    <a:bodyPr/>
                    <a:lstStyle/>
                    <a:p>
                      <a:pPr marL="0" marR="0" lvl="0" indent="0" algn="l" rtl="0">
                        <a:lnSpc>
                          <a:spcPct val="100000"/>
                        </a:lnSpc>
                        <a:spcBef>
                          <a:spcPts val="0"/>
                        </a:spcBef>
                        <a:spcAft>
                          <a:spcPts val="0"/>
                        </a:spcAft>
                        <a:buNone/>
                      </a:pPr>
                      <a:r>
                        <a:rPr lang="en-US" sz="600" u="none" strike="noStrike" cap="none"/>
                        <a:t>Illinois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Chicago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1098.86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339676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270143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609819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58.68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72.13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80.88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82.58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122.99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$14,725,840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8.87%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214.6285515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42.77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55,384.00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63.1</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2"/>
                  </a:ext>
                </a:extLst>
              </a:tr>
              <a:tr h="117625">
                <a:tc>
                  <a:txBody>
                    <a:bodyPr/>
                    <a:lstStyle/>
                    <a:p>
                      <a:pPr marL="0" marR="0" lvl="0" indent="0" algn="l" rtl="0">
                        <a:lnSpc>
                          <a:spcPct val="100000"/>
                        </a:lnSpc>
                        <a:spcBef>
                          <a:spcPts val="0"/>
                        </a:spcBef>
                        <a:spcAft>
                          <a:spcPts val="0"/>
                        </a:spcAft>
                        <a:buNone/>
                      </a:pPr>
                      <a:r>
                        <a:rPr lang="en-US" sz="600" u="none" strike="noStrike" cap="none"/>
                        <a:t>Ohio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Columbus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264.9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96104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74991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171095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71.63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30.86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52.09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78.55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63.75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84.28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$10,167,019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10.90%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55.67344111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48.3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47,413.00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47.6</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3"/>
                  </a:ext>
                </a:extLst>
              </a:tr>
              <a:tr h="196025">
                <a:tc>
                  <a:txBody>
                    <a:bodyPr/>
                    <a:lstStyle/>
                    <a:p>
                      <a:pPr marL="0" marR="0" lvl="0" indent="0" algn="l" rtl="0">
                        <a:lnSpc>
                          <a:spcPct val="100000"/>
                        </a:lnSpc>
                        <a:spcBef>
                          <a:spcPts val="0"/>
                        </a:spcBef>
                        <a:spcAft>
                          <a:spcPts val="0"/>
                        </a:spcAft>
                        <a:buNone/>
                      </a:pPr>
                      <a:r>
                        <a:rPr lang="en-US" sz="600" u="none" strike="noStrike" cap="none"/>
                        <a:t>Florida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Jacksonville</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120705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97005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217710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77.31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32.07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55.63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80.12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74.92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112.56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$42,183,230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13.42394316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44.41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45,102.00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51.9</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4"/>
                  </a:ext>
                </a:extLst>
              </a:tr>
              <a:tr h="196025">
                <a:tc>
                  <a:txBody>
                    <a:bodyPr/>
                    <a:lstStyle/>
                    <a:p>
                      <a:pPr marL="0" marR="0" lvl="0" indent="0" algn="l" rtl="0">
                        <a:lnSpc>
                          <a:spcPct val="100000"/>
                        </a:lnSpc>
                        <a:spcBef>
                          <a:spcPts val="0"/>
                        </a:spcBef>
                        <a:spcAft>
                          <a:spcPts val="0"/>
                        </a:spcAft>
                        <a:buNone/>
                      </a:pPr>
                      <a:r>
                        <a:rPr lang="en-US" sz="600" u="none" strike="noStrike" cap="none"/>
                        <a:t>Texas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San Antonio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707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179263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144644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323907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62.5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35.03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49.33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60.74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59.96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136.57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$34,565,594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10.07%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47.73555166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44.52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43,487.00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52.5</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5"/>
                  </a:ext>
                </a:extLst>
              </a:tr>
              <a:tr h="117625">
                <a:tc>
                  <a:txBody>
                    <a:bodyPr/>
                    <a:lstStyle/>
                    <a:p>
                      <a:pPr marL="0" marR="0" lvl="0" indent="0" algn="l" rtl="0">
                        <a:lnSpc>
                          <a:spcPct val="100000"/>
                        </a:lnSpc>
                        <a:spcBef>
                          <a:spcPts val="0"/>
                        </a:spcBef>
                        <a:spcAft>
                          <a:spcPts val="0"/>
                        </a:spcAft>
                        <a:buNone/>
                      </a:pPr>
                      <a:r>
                        <a:rPr lang="en-US" sz="600" u="none" strike="noStrike" cap="none"/>
                        <a:t>Missouri</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Kansas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413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63746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52554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116300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69.09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49.88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66.65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70.36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156.57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$6,761,351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8.77%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27.10891817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43.9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49,401.00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48.03</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6"/>
                  </a:ext>
                </a:extLst>
              </a:tr>
              <a:tr h="117625">
                <a:tc>
                  <a:txBody>
                    <a:bodyPr/>
                    <a:lstStyle/>
                    <a:p>
                      <a:pPr marL="0" marR="0" lvl="0" indent="0" algn="l" rtl="0">
                        <a:lnSpc>
                          <a:spcPct val="100000"/>
                        </a:lnSpc>
                        <a:spcBef>
                          <a:spcPts val="0"/>
                        </a:spcBef>
                        <a:spcAft>
                          <a:spcPts val="0"/>
                        </a:spcAft>
                        <a:buNone/>
                      </a:pPr>
                      <a:r>
                        <a:rPr lang="en-US" sz="600" u="none" strike="noStrike" cap="none"/>
                        <a:t>New York</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Buffalo</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1019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35402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27633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63035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73.69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28.89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52.22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74.14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66.34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115.19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$26,299,866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7.40%</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136.0935703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45,362.00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50.55</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7"/>
                  </a:ext>
                </a:extLst>
              </a:tr>
              <a:tr h="196025">
                <a:tc>
                  <a:txBody>
                    <a:bodyPr/>
                    <a:lstStyle/>
                    <a:p>
                      <a:pPr marL="0" marR="0" lvl="0" indent="0" algn="l" rtl="0">
                        <a:lnSpc>
                          <a:spcPct val="100000"/>
                        </a:lnSpc>
                        <a:spcBef>
                          <a:spcPts val="0"/>
                        </a:spcBef>
                        <a:spcAft>
                          <a:spcPts val="0"/>
                        </a:spcAft>
                        <a:buNone/>
                      </a:pPr>
                      <a:r>
                        <a:rPr lang="en-US" sz="600" u="none" strike="noStrike" cap="none"/>
                        <a:t>Indiana</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Indianapolis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1333.96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112551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89791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202342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76.13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30.79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79.48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67.08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94.08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$9,658,524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4.96%</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74.35275645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40.76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161</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98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112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48,948.00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88</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46.7</a:t>
                      </a:r>
                      <a:endParaRPr sz="600" b="0" i="0" u="none" strike="noStrike" cap="none">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8"/>
                  </a:ext>
                </a:extLst>
              </a:tr>
              <a:tr h="117625">
                <a:tc>
                  <a:txBody>
                    <a:bodyPr/>
                    <a:lstStyle/>
                    <a:p>
                      <a:pPr marL="0" marR="0" lvl="0" indent="0" algn="l" rtl="0">
                        <a:lnSpc>
                          <a:spcPct val="100000"/>
                        </a:lnSpc>
                        <a:spcBef>
                          <a:spcPts val="0"/>
                        </a:spcBef>
                        <a:spcAft>
                          <a:spcPts val="0"/>
                        </a:spcAft>
                        <a:buNone/>
                      </a:pPr>
                      <a:r>
                        <a:rPr lang="en-US" sz="600" u="none" strike="noStrike" cap="none"/>
                        <a:t>Tennessee</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Memphis</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2003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89467</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66608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156075</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78.8</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28.82</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54.19</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84.63</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73.14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125.81</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$7,342,537 </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4.54%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72.90574084</a:t>
                      </a:r>
                      <a:endParaRPr sz="600" b="0" i="0" u="none" strike="noStrike" cap="none">
                        <a:solidFill>
                          <a:srgbClr val="000000"/>
                        </a:solidFill>
                        <a:latin typeface="Calibri"/>
                        <a:ea typeface="Calibri"/>
                        <a:cs typeface="Calibri"/>
                        <a:sym typeface="Calibri"/>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31.07</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155</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164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159</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42,588.00</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102</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4.3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73</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a:t>54</a:t>
                      </a:r>
                      <a:endParaRPr sz="600" b="0" i="0" u="none" strike="noStrike" cap="none">
                        <a:solidFill>
                          <a:srgbClr val="000000"/>
                        </a:solidFill>
                        <a:latin typeface="Arial"/>
                        <a:ea typeface="Arial"/>
                        <a:cs typeface="Arial"/>
                        <a:sym typeface="Arial"/>
                      </a:endParaRPr>
                    </a:p>
                  </a:txBody>
                  <a:tcPr marL="5600" marR="5600" marT="5600" marB="0"/>
                </a:tc>
                <a:tc>
                  <a:txBody>
                    <a:bodyPr/>
                    <a:lstStyle/>
                    <a:p>
                      <a:pPr marL="0" marR="0" lvl="0" indent="0" algn="l" rtl="0">
                        <a:lnSpc>
                          <a:spcPct val="100000"/>
                        </a:lnSpc>
                        <a:spcBef>
                          <a:spcPts val="0"/>
                        </a:spcBef>
                        <a:spcAft>
                          <a:spcPts val="0"/>
                        </a:spcAft>
                        <a:buNone/>
                      </a:pPr>
                      <a:r>
                        <a:rPr lang="en-US" sz="600" u="none" strike="noStrike" cap="none" dirty="0"/>
                        <a:t>40.8</a:t>
                      </a:r>
                      <a:endParaRPr sz="600" b="0" i="0" u="none" strike="noStrike" cap="none" dirty="0">
                        <a:solidFill>
                          <a:srgbClr val="000000"/>
                        </a:solidFill>
                        <a:latin typeface="Arial"/>
                        <a:ea typeface="Arial"/>
                        <a:cs typeface="Arial"/>
                        <a:sym typeface="Arial"/>
                      </a:endParaRPr>
                    </a:p>
                  </a:txBody>
                  <a:tcPr marL="5600" marR="5600" marT="5600" marB="0"/>
                </a:tc>
                <a:extLst>
                  <a:ext uri="{0D108BD9-81ED-4DB2-BD59-A6C34878D82A}">
                    <a16:rowId xmlns:a16="http://schemas.microsoft.com/office/drawing/2014/main" val="10019"/>
                  </a:ext>
                </a:extLst>
              </a:tr>
            </a:tbl>
          </a:graphicData>
        </a:graphic>
      </p:graphicFrame>
      <p:sp>
        <p:nvSpPr>
          <p:cNvPr id="277" name="Google Shape;277;p6"/>
          <p:cNvSpPr txBox="1">
            <a:spLocks noGrp="1"/>
          </p:cNvSpPr>
          <p:nvPr>
            <p:ph type="title"/>
          </p:nvPr>
        </p:nvSpPr>
        <p:spPr>
          <a:xfrm>
            <a:off x="1381814" y="734294"/>
            <a:ext cx="9016800" cy="744148"/>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rgbClr val="3F3F3F"/>
              </a:buClr>
              <a:buSzPts val="3200"/>
              <a:buFont typeface="Corbel"/>
              <a:buNone/>
            </a:pPr>
            <a:r>
              <a:rPr lang="en-US"/>
              <a:t>Baby Boomers Major Cities Variables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Google Shape;282;p36"/>
          <p:cNvSpPr txBox="1">
            <a:spLocks noGrp="1"/>
          </p:cNvSpPr>
          <p:nvPr>
            <p:ph type="title"/>
          </p:nvPr>
        </p:nvSpPr>
        <p:spPr>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Data Source Reference</a:t>
            </a:r>
            <a:endParaRPr/>
          </a:p>
        </p:txBody>
      </p:sp>
      <p:sp>
        <p:nvSpPr>
          <p:cNvPr id="283" name="Google Shape;283;p36"/>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11</a:t>
            </a:fld>
            <a:endParaRPr/>
          </a:p>
        </p:txBody>
      </p:sp>
      <p:sp>
        <p:nvSpPr>
          <p:cNvPr id="284" name="Google Shape;284;p36"/>
          <p:cNvSpPr txBox="1"/>
          <p:nvPr/>
        </p:nvSpPr>
        <p:spPr>
          <a:xfrm>
            <a:off x="263822" y="1085941"/>
            <a:ext cx="11280356" cy="5262979"/>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Baby Boomer (Age: 55+)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a:solidFill>
                  <a:srgbClr val="000000"/>
                </a:solidFill>
                <a:latin typeface="Arial"/>
                <a:ea typeface="Arial"/>
                <a:cs typeface="Arial"/>
                <a:sym typeface="Arial"/>
                <a:hlinkClick r:id="rId3"/>
              </a:rPr>
              <a:t>https://factfinder.census.gov/faces/nav/jsf/pages/searchresults.xhtml?refresh=t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Provides the census count of individuals(Male and Female) who were older than or equal to 55 of age for each city in United States.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Note: </a:t>
            </a:r>
            <a:r>
              <a:rPr lang="en-US" sz="1400" b="0" i="0" u="none" strike="noStrike" cap="none">
                <a:solidFill>
                  <a:srgbClr val="000000"/>
                </a:solidFill>
                <a:latin typeface="Arial"/>
                <a:ea typeface="Arial"/>
                <a:cs typeface="Arial"/>
                <a:sym typeface="Arial"/>
              </a:rPr>
              <a:t>This Dataset shares the most populated baby boomers for each region in United States. We had chosen the top cities for each region in the United States for us to plan out our strategy on the recommendation on where to start building for our Retirement Housing Outreach project.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Cost of Living Index (w/Rent)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a:solidFill>
                  <a:srgbClr val="000000"/>
                </a:solidFill>
                <a:latin typeface="Arial"/>
                <a:ea typeface="Arial"/>
                <a:cs typeface="Arial"/>
                <a:sym typeface="Arial"/>
                <a:hlinkClick r:id="rId4"/>
              </a:rPr>
              <a:t>https://www.numbeo.com/cost-of-living/rankings.jsp</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Is a relative indicator of consumer goods prices, including groceries, restaurants, transportation, utilities, and rent.</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Notes</a:t>
            </a:r>
            <a:r>
              <a:rPr lang="en-US" sz="1400" b="0" i="0" u="none" strike="noStrike" cap="none">
                <a:solidFill>
                  <a:srgbClr val="000000"/>
                </a:solidFill>
                <a:latin typeface="Arial"/>
                <a:ea typeface="Arial"/>
                <a:cs typeface="Arial"/>
                <a:sym typeface="Arial"/>
              </a:rPr>
              <a:t>:  This dataset will help us get an idea of how much the living expenses will cost for our retirees to settle in this area.  The CPI will also help us determine how much the monthly or annual cost should be for that particular area for our retirees.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rgbClr val="000000"/>
                </a:solidFill>
                <a:latin typeface="Arial"/>
                <a:ea typeface="Arial"/>
                <a:cs typeface="Arial"/>
                <a:sym typeface="Arial"/>
              </a:rPr>
              <a:t> </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Outdoor Recreation in 2017 measured by economic activity</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a:solidFill>
                  <a:srgbClr val="000000"/>
                </a:solidFill>
                <a:latin typeface="Arial"/>
                <a:ea typeface="Arial"/>
                <a:cs typeface="Arial"/>
                <a:sym typeface="Arial"/>
                <a:hlinkClick r:id="rId5"/>
              </a:rPr>
              <a:t>https://www.bea.gov/data/special-topics/outdoor-recreation</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Measures the economic activity as well as the sales or receipts generated by outdoor recreational activities, such as fishing and RVing. These statistics also measure each industry’s production of outdoor goods and services and its contribution to U.S. GDP. Industry breakdowns of outdoor employment and compensation are also included.</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Park data</a:t>
            </a:r>
            <a:endParaRPr sz="1400" b="1"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a:solidFill>
                  <a:srgbClr val="000000"/>
                </a:solidFill>
                <a:latin typeface="Arial"/>
                <a:ea typeface="Arial"/>
                <a:cs typeface="Arial"/>
                <a:sym typeface="Arial"/>
                <a:hlinkClick r:id="rId6"/>
              </a:rPr>
              <a:t>https://www.tpl.org/sites/default/files/files_upload/CityParkFacts_2017.4_7_17.FIN_.LO_.pdf</a:t>
            </a:r>
            <a:br>
              <a:rPr lang="en-US" sz="1400" b="0" i="0" u="none" strike="noStrike" cap="none">
                <a:solidFill>
                  <a:srgbClr val="000000"/>
                </a:solidFill>
                <a:latin typeface="Arial"/>
                <a:ea typeface="Arial"/>
                <a:cs typeface="Arial"/>
                <a:sym typeface="Arial"/>
              </a:rPr>
            </a:br>
            <a:r>
              <a:rPr lang="en-US" sz="1400" b="0" i="0" u="none" strike="noStrike" cap="none">
                <a:solidFill>
                  <a:srgbClr val="000000"/>
                </a:solidFill>
                <a:latin typeface="Arial"/>
                <a:ea typeface="Arial"/>
                <a:cs typeface="Arial"/>
                <a:sym typeface="Arial"/>
              </a:rPr>
              <a:t>Includes various statistics about parks for different cities.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a:solidFill>
                  <a:srgbClr val="000000"/>
                </a:solidFill>
                <a:latin typeface="Arial"/>
                <a:ea typeface="Arial"/>
                <a:cs typeface="Arial"/>
                <a:sym typeface="Arial"/>
              </a:rPr>
              <a:t>Notes</a:t>
            </a:r>
            <a:r>
              <a:rPr lang="en-US" sz="1400" b="0" i="0" u="none" strike="noStrike" cap="none">
                <a:solidFill>
                  <a:srgbClr val="000000"/>
                </a:solidFill>
                <a:latin typeface="Arial"/>
                <a:ea typeface="Arial"/>
                <a:cs typeface="Arial"/>
                <a:sym typeface="Arial"/>
              </a:rPr>
              <a:t>: These 2 data sources will allow us to examine the areas with the most active use outdoor recreation on public lands and in common spaces. We can then use this data to promote our location as a retirement hotspot for our clients who enjoy nature and outdoor activities.</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91" name="Google Shape;291;p37"/>
          <p:cNvSpPr txBox="1">
            <a:spLocks noGrp="1"/>
          </p:cNvSpPr>
          <p:nvPr>
            <p:ph type="title"/>
          </p:nvPr>
        </p:nvSpPr>
        <p:spPr>
          <a:xfrm>
            <a:off x="419418" y="439823"/>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US" dirty="0"/>
              <a:t>Data Source Reference</a:t>
            </a:r>
            <a:endParaRPr dirty="0"/>
          </a:p>
        </p:txBody>
      </p:sp>
      <p:sp>
        <p:nvSpPr>
          <p:cNvPr id="289" name="Google Shape;289;p37"/>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12</a:t>
            </a:fld>
            <a:endParaRPr/>
          </a:p>
        </p:txBody>
      </p:sp>
      <p:sp>
        <p:nvSpPr>
          <p:cNvPr id="290" name="Google Shape;290;p37"/>
          <p:cNvSpPr txBox="1"/>
          <p:nvPr/>
        </p:nvSpPr>
        <p:spPr>
          <a:xfrm>
            <a:off x="419418" y="1800416"/>
            <a:ext cx="11185864" cy="418576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Total Health Index</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dirty="0">
                <a:solidFill>
                  <a:srgbClr val="000000"/>
                </a:solidFill>
                <a:latin typeface="Arial"/>
                <a:ea typeface="Arial"/>
                <a:cs typeface="Arial"/>
                <a:sym typeface="Arial"/>
                <a:hlinkClick r:id="rId3"/>
              </a:rPr>
              <a:t>https://wallethub.com/edu/healthiest-cities/31072/</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To determine which areas prioritize residents’ well-being, the Total Health index correlates the ranking score for Health Care, Food, Fitness, and Green Space within each city.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Notes: </a:t>
            </a:r>
            <a:r>
              <a:rPr lang="en-US" sz="1400" b="0" i="0" u="none" strike="noStrike" cap="none" dirty="0">
                <a:solidFill>
                  <a:srgbClr val="000000"/>
                </a:solidFill>
                <a:latin typeface="Arial"/>
                <a:ea typeface="Arial"/>
                <a:cs typeface="Arial"/>
                <a:sym typeface="Arial"/>
              </a:rPr>
              <a:t>This dataset will provide the cities health environment indicators that we can share to the board for further reasoning to why this particular location will be great for our retirees.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per capita personal income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dirty="0">
                <a:solidFill>
                  <a:srgbClr val="000000"/>
                </a:solidFill>
                <a:latin typeface="Arial"/>
                <a:ea typeface="Arial"/>
                <a:cs typeface="Arial"/>
                <a:sym typeface="Arial"/>
                <a:hlinkClick r:id="rId4"/>
              </a:rPr>
              <a:t>https://www.bea.gov/data/income-saving/personal-income-county-metro-and-other-areas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Is the income that is received by persons from all sources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Notes: The dataset will assist us on analyzing the average wealth of each individual income for each metropolitan area.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1" i="0" u="none" strike="noStrike" cap="none" dirty="0">
                <a:solidFill>
                  <a:srgbClr val="000000"/>
                </a:solidFill>
                <a:latin typeface="Arial"/>
                <a:ea typeface="Arial"/>
                <a:cs typeface="Arial"/>
                <a:sym typeface="Arial"/>
              </a:rPr>
              <a:t>Crime Rate</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sng" strike="noStrike" cap="none" dirty="0">
                <a:solidFill>
                  <a:srgbClr val="000000"/>
                </a:solidFill>
                <a:latin typeface="Arial"/>
                <a:ea typeface="Arial"/>
                <a:cs typeface="Arial"/>
                <a:sym typeface="Arial"/>
                <a:hlinkClick r:id="rId5"/>
              </a:rPr>
              <a:t>https://ucr.fbi.gov/crime-in-the-u.s/2017/crime-in-the-u.s.-2017/topic-pages/tables/table-6</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2017 Violent Crime Rate per 100,000 people in US Cities</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https://ucr.fbi.gov/crime-in-the-u.s/2017/crime-in-the-u.s.-2017/topic-pages/tables/table-4</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rgbClr val="000000"/>
                </a:solidFill>
                <a:latin typeface="Arial"/>
                <a:ea typeface="Arial"/>
                <a:cs typeface="Arial"/>
                <a:sym typeface="Arial"/>
              </a:rPr>
              <a:t>Notes: This information is taken from FBI tables for violent crime rates for regions/ US cities. Multiple types of crime reports are available, including violent crime, property crime, homicides, and more. </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7" name="Google Shape;297;p38"/>
          <p:cNvSpPr txBox="1">
            <a:spLocks noGrp="1"/>
          </p:cNvSpPr>
          <p:nvPr>
            <p:ph type="title"/>
          </p:nvPr>
        </p:nvSpPr>
        <p:spPr>
          <a:xfrm>
            <a:off x="419418" y="402501"/>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Analysis Approach</a:t>
            </a:r>
            <a:endParaRPr/>
          </a:p>
        </p:txBody>
      </p:sp>
      <p:sp>
        <p:nvSpPr>
          <p:cNvPr id="296" name="Google Shape;296;p38"/>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13</a:t>
            </a:fld>
            <a:endParaRPr/>
          </a:p>
        </p:txBody>
      </p:sp>
      <p:sp>
        <p:nvSpPr>
          <p:cNvPr id="298" name="Google Shape;298;p38"/>
          <p:cNvSpPr txBox="1"/>
          <p:nvPr/>
        </p:nvSpPr>
        <p:spPr>
          <a:xfrm>
            <a:off x="474710" y="2062568"/>
            <a:ext cx="10833415" cy="1631216"/>
          </a:xfrm>
          <a:prstGeom prst="rect">
            <a:avLst/>
          </a:prstGeom>
          <a:noFill/>
          <a:ln>
            <a:noFill/>
          </a:ln>
        </p:spPr>
        <p:txBody>
          <a:bodyPr spcFirstLastPara="1" wrap="square" lIns="91425" tIns="45700" rIns="91425" bIns="45700" anchor="t" anchorCtr="0">
            <a:spAutoFit/>
          </a:bodyPr>
          <a:lstStyle/>
          <a:p>
            <a:pPr marL="374650" marR="0" lvl="1" indent="-285750" algn="l" rtl="0">
              <a:lnSpc>
                <a:spcPct val="100000"/>
              </a:lnSpc>
              <a:spcBef>
                <a:spcPts val="0"/>
              </a:spcBef>
              <a:spcAft>
                <a:spcPts val="0"/>
              </a:spcAft>
              <a:buClr>
                <a:srgbClr val="000000"/>
              </a:buClr>
              <a:buSzPts val="1400"/>
              <a:buFont typeface="Arial"/>
              <a:buChar char="•"/>
            </a:pPr>
            <a:r>
              <a:rPr lang="en-US" sz="2000" b="0" i="0" u="none" strike="noStrike" cap="none" dirty="0">
                <a:solidFill>
                  <a:srgbClr val="000000"/>
                </a:solidFill>
                <a:latin typeface="Arial"/>
                <a:ea typeface="Arial"/>
                <a:cs typeface="Arial"/>
                <a:sym typeface="Arial"/>
              </a:rPr>
              <a:t>Collected Data thru various online sources.</a:t>
            </a:r>
            <a:endParaRPr dirty="0"/>
          </a:p>
          <a:p>
            <a:pPr marL="374650" marR="0" lvl="1" indent="-285750" algn="l" rtl="0">
              <a:lnSpc>
                <a:spcPct val="100000"/>
              </a:lnSpc>
              <a:spcBef>
                <a:spcPts val="0"/>
              </a:spcBef>
              <a:spcAft>
                <a:spcPts val="0"/>
              </a:spcAft>
              <a:buClr>
                <a:srgbClr val="000000"/>
              </a:buClr>
              <a:buSzPts val="1400"/>
              <a:buFont typeface="Arial"/>
              <a:buChar char="•"/>
            </a:pPr>
            <a:r>
              <a:rPr lang="en-US" sz="2000" b="0" i="0" u="none" strike="noStrike" cap="none" dirty="0">
                <a:solidFill>
                  <a:srgbClr val="000000"/>
                </a:solidFill>
                <a:latin typeface="Arial"/>
                <a:ea typeface="Arial"/>
                <a:cs typeface="Arial"/>
                <a:sym typeface="Arial"/>
              </a:rPr>
              <a:t>Clean Data (narrowed down based on highest baby boomer pop. cities in different regions)</a:t>
            </a:r>
            <a:endParaRPr dirty="0"/>
          </a:p>
          <a:p>
            <a:pPr marL="374650" marR="0" lvl="1" indent="-285750" algn="l" rtl="0">
              <a:lnSpc>
                <a:spcPct val="100000"/>
              </a:lnSpc>
              <a:spcBef>
                <a:spcPts val="0"/>
              </a:spcBef>
              <a:spcAft>
                <a:spcPts val="0"/>
              </a:spcAft>
              <a:buClr>
                <a:srgbClr val="000000"/>
              </a:buClr>
              <a:buSzPts val="1400"/>
              <a:buFont typeface="Arial"/>
              <a:buChar char="•"/>
            </a:pPr>
            <a:r>
              <a:rPr lang="en-US" sz="2000" b="0" i="0" u="none" strike="noStrike" cap="none" dirty="0">
                <a:solidFill>
                  <a:srgbClr val="000000"/>
                </a:solidFill>
                <a:latin typeface="Arial"/>
                <a:ea typeface="Arial"/>
                <a:cs typeface="Arial"/>
                <a:sym typeface="Arial"/>
              </a:rPr>
              <a:t>Standardize data</a:t>
            </a:r>
            <a:endParaRPr dirty="0"/>
          </a:p>
          <a:p>
            <a:pPr marL="374650" marR="0" lvl="1" indent="-285750" algn="l" rtl="0">
              <a:lnSpc>
                <a:spcPct val="100000"/>
              </a:lnSpc>
              <a:spcBef>
                <a:spcPts val="0"/>
              </a:spcBef>
              <a:spcAft>
                <a:spcPts val="0"/>
              </a:spcAft>
              <a:buClr>
                <a:srgbClr val="000000"/>
              </a:buClr>
              <a:buSzPts val="1400"/>
              <a:buFont typeface="Arial"/>
              <a:buChar char="•"/>
            </a:pPr>
            <a:r>
              <a:rPr lang="en-US" sz="2000" b="0" i="0" u="none" strike="noStrike" cap="none" dirty="0">
                <a:solidFill>
                  <a:srgbClr val="000000"/>
                </a:solidFill>
                <a:latin typeface="Arial"/>
                <a:ea typeface="Arial"/>
                <a:cs typeface="Arial"/>
                <a:sym typeface="Arial"/>
              </a:rPr>
              <a:t>Perform following analyses:</a:t>
            </a:r>
            <a:endParaRPr dirty="0"/>
          </a:p>
          <a:p>
            <a:pPr marL="0" marR="0" lvl="0" indent="0" algn="l" rtl="0">
              <a:lnSpc>
                <a:spcPct val="100000"/>
              </a:lnSpc>
              <a:spcBef>
                <a:spcPts val="0"/>
              </a:spcBef>
              <a:spcAft>
                <a:spcPts val="0"/>
              </a:spcAft>
              <a:buNone/>
            </a:pPr>
            <a:endParaRPr sz="2000" b="0" i="0" u="none" strike="noStrike" cap="none" dirty="0">
              <a:solidFill>
                <a:srgbClr val="000000"/>
              </a:solidFill>
              <a:latin typeface="Arial"/>
              <a:ea typeface="Arial"/>
              <a:cs typeface="Arial"/>
              <a:sym typeface="Arial"/>
            </a:endParaRPr>
          </a:p>
        </p:txBody>
      </p:sp>
      <p:sp>
        <p:nvSpPr>
          <p:cNvPr id="299" name="Google Shape;299;p38"/>
          <p:cNvSpPr txBox="1"/>
          <p:nvPr/>
        </p:nvSpPr>
        <p:spPr>
          <a:xfrm>
            <a:off x="921472" y="3495609"/>
            <a:ext cx="11059438" cy="1323399"/>
          </a:xfrm>
          <a:prstGeom prst="rect">
            <a:avLst/>
          </a:prstGeom>
          <a:noFill/>
          <a:ln>
            <a:noFill/>
          </a:ln>
        </p:spPr>
        <p:txBody>
          <a:bodyPr spcFirstLastPara="1" wrap="square" lIns="91425" tIns="45700" rIns="91425" bIns="45700" anchor="t" anchorCtr="0">
            <a:spAutoFit/>
          </a:bodyPr>
          <a:lstStyle/>
          <a:p>
            <a:pPr marL="431800" marR="0" lvl="1" indent="-342900" algn="l" rtl="0">
              <a:lnSpc>
                <a:spcPct val="100000"/>
              </a:lnSpc>
              <a:spcBef>
                <a:spcPts val="0"/>
              </a:spcBef>
              <a:spcAft>
                <a:spcPts val="0"/>
              </a:spcAft>
              <a:buClr>
                <a:srgbClr val="000000"/>
              </a:buClr>
              <a:buSzPts val="1400"/>
              <a:buFont typeface="Noto Sans Symbols"/>
              <a:buChar char="⮚"/>
            </a:pPr>
            <a:r>
              <a:rPr lang="en-US" sz="1600" b="0" i="0" u="none" strike="noStrike" cap="none" dirty="0">
                <a:solidFill>
                  <a:srgbClr val="000000"/>
                </a:solidFill>
                <a:latin typeface="Arial"/>
                <a:ea typeface="Arial"/>
                <a:cs typeface="Arial"/>
                <a:sym typeface="Arial"/>
              </a:rPr>
              <a:t>Principle Component Analysis </a:t>
            </a:r>
          </a:p>
          <a:p>
            <a:pPr marL="431800" marR="0" lvl="1" indent="-342900" algn="l" rtl="0">
              <a:lnSpc>
                <a:spcPct val="100000"/>
              </a:lnSpc>
              <a:spcBef>
                <a:spcPts val="0"/>
              </a:spcBef>
              <a:spcAft>
                <a:spcPts val="0"/>
              </a:spcAft>
              <a:buClr>
                <a:srgbClr val="000000"/>
              </a:buClr>
              <a:buSzPts val="1400"/>
              <a:buFont typeface="Noto Sans Symbols"/>
              <a:buChar char="⮚"/>
            </a:pPr>
            <a:r>
              <a:rPr lang="en-US" sz="1600" b="0" i="0" u="none" strike="noStrike" cap="none" dirty="0">
                <a:solidFill>
                  <a:srgbClr val="000000"/>
                </a:solidFill>
                <a:latin typeface="Arial"/>
                <a:ea typeface="Arial"/>
                <a:cs typeface="Arial"/>
                <a:sym typeface="Arial"/>
              </a:rPr>
              <a:t>ANOVA Analysis of Variance </a:t>
            </a:r>
          </a:p>
          <a:p>
            <a:pPr marL="431800" marR="0" lvl="1" indent="-342900" algn="l" rtl="0">
              <a:lnSpc>
                <a:spcPct val="100000"/>
              </a:lnSpc>
              <a:spcBef>
                <a:spcPts val="0"/>
              </a:spcBef>
              <a:spcAft>
                <a:spcPts val="0"/>
              </a:spcAft>
              <a:buClr>
                <a:srgbClr val="000000"/>
              </a:buClr>
              <a:buSzPts val="1400"/>
              <a:buFont typeface="Noto Sans Symbols"/>
              <a:buChar char="⮚"/>
            </a:pPr>
            <a:r>
              <a:rPr lang="en-US" sz="1600" b="0" i="0" u="none" strike="noStrike" cap="none" dirty="0">
                <a:solidFill>
                  <a:srgbClr val="000000"/>
                </a:solidFill>
                <a:latin typeface="Arial"/>
                <a:ea typeface="Arial"/>
                <a:cs typeface="Arial"/>
                <a:sym typeface="Arial"/>
              </a:rPr>
              <a:t>Factor Analysis </a:t>
            </a:r>
          </a:p>
          <a:p>
            <a:pPr marL="431800" marR="0" lvl="1" indent="-342900" algn="l" rtl="0">
              <a:lnSpc>
                <a:spcPct val="100000"/>
              </a:lnSpc>
              <a:spcBef>
                <a:spcPts val="0"/>
              </a:spcBef>
              <a:spcAft>
                <a:spcPts val="0"/>
              </a:spcAft>
              <a:buClr>
                <a:srgbClr val="000000"/>
              </a:buClr>
              <a:buSzPts val="1400"/>
              <a:buFont typeface="Noto Sans Symbols"/>
              <a:buChar char="⮚"/>
            </a:pPr>
            <a:r>
              <a:rPr lang="en-US" sz="1600" b="0" i="0" u="none" strike="noStrike" cap="none" dirty="0">
                <a:solidFill>
                  <a:srgbClr val="000000"/>
                </a:solidFill>
                <a:latin typeface="Arial"/>
                <a:ea typeface="Arial"/>
                <a:cs typeface="Arial"/>
                <a:sym typeface="Arial"/>
              </a:rPr>
              <a:t>Hierarchical Cluster Analysis (aka Dendrogram)</a:t>
            </a:r>
            <a:endParaRPr dirty="0"/>
          </a:p>
          <a:p>
            <a:pPr marL="431800" marR="0" lvl="1" indent="-342900" algn="l" rtl="0">
              <a:lnSpc>
                <a:spcPct val="100000"/>
              </a:lnSpc>
              <a:spcBef>
                <a:spcPts val="0"/>
              </a:spcBef>
              <a:spcAft>
                <a:spcPts val="0"/>
              </a:spcAft>
              <a:buClr>
                <a:srgbClr val="000000"/>
              </a:buClr>
              <a:buSzPts val="1400"/>
              <a:buFont typeface="Noto Sans Symbols"/>
              <a:buChar char="⮚"/>
            </a:pPr>
            <a:r>
              <a:rPr lang="en-US" sz="1600" b="0" i="0" u="none" strike="noStrike" cap="none" dirty="0">
                <a:solidFill>
                  <a:srgbClr val="000000"/>
                </a:solidFill>
                <a:latin typeface="Arial"/>
                <a:ea typeface="Arial"/>
                <a:cs typeface="Arial"/>
                <a:sym typeface="Arial"/>
              </a:rPr>
              <a:t>Composite score based on Crime Rate, Cost of Living, People per Park Acre, Total Health Index, Weather</a:t>
            </a:r>
            <a:endParaRPr sz="1600" b="0" i="0" u="none" strike="noStrike" cap="none" dirty="0">
              <a:solidFill>
                <a:srgbClr val="000000"/>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3"/>
        <p:cNvGrpSpPr/>
        <p:nvPr/>
      </p:nvGrpSpPr>
      <p:grpSpPr>
        <a:xfrm>
          <a:off x="0" y="0"/>
          <a:ext cx="0" cy="0"/>
          <a:chOff x="0" y="0"/>
          <a:chExt cx="0" cy="0"/>
        </a:xfrm>
      </p:grpSpPr>
      <p:sp>
        <p:nvSpPr>
          <p:cNvPr id="304" name="Google Shape;304;p35"/>
          <p:cNvSpPr txBox="1">
            <a:spLocks noGrp="1"/>
          </p:cNvSpPr>
          <p:nvPr>
            <p:ph type="title"/>
          </p:nvPr>
        </p:nvSpPr>
        <p:spPr>
          <a:xfrm>
            <a:off x="4165800" y="502559"/>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Cost of Living Trend</a:t>
            </a:r>
            <a:endParaRPr/>
          </a:p>
        </p:txBody>
      </p:sp>
      <p:sp>
        <p:nvSpPr>
          <p:cNvPr id="305" name="Google Shape;305;p35"/>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14</a:t>
            </a:fld>
            <a:endParaRPr/>
          </a:p>
        </p:txBody>
      </p:sp>
      <p:pic>
        <p:nvPicPr>
          <p:cNvPr id="306" name="Google Shape;306;p35"/>
          <p:cNvPicPr preferRelativeResize="0"/>
          <p:nvPr/>
        </p:nvPicPr>
        <p:blipFill rotWithShape="1">
          <a:blip r:embed="rId3">
            <a:alphaModFix/>
          </a:blip>
          <a:srcRect/>
          <a:stretch/>
        </p:blipFill>
        <p:spPr>
          <a:xfrm>
            <a:off x="926432" y="934559"/>
            <a:ext cx="10323093" cy="5204881"/>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1"/>
        <p:cNvGrpSpPr/>
        <p:nvPr/>
      </p:nvGrpSpPr>
      <p:grpSpPr>
        <a:xfrm>
          <a:off x="0" y="0"/>
          <a:ext cx="0" cy="0"/>
          <a:chOff x="0" y="0"/>
          <a:chExt cx="0" cy="0"/>
        </a:xfrm>
      </p:grpSpPr>
      <p:sp>
        <p:nvSpPr>
          <p:cNvPr id="312" name="Google Shape;312;p34"/>
          <p:cNvSpPr txBox="1">
            <a:spLocks noGrp="1"/>
          </p:cNvSpPr>
          <p:nvPr>
            <p:ph type="title"/>
          </p:nvPr>
        </p:nvSpPr>
        <p:spPr>
          <a:xfrm>
            <a:off x="432000" y="108500"/>
            <a:ext cx="10585200" cy="432000"/>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SzPts val="3200"/>
              <a:buNone/>
            </a:pPr>
            <a:r>
              <a:rPr lang="en-US"/>
              <a:t>Weather view of Target Cities</a:t>
            </a:r>
            <a:endParaRPr/>
          </a:p>
        </p:txBody>
      </p:sp>
      <p:sp>
        <p:nvSpPr>
          <p:cNvPr id="313" name="Google Shape;313;p34"/>
          <p:cNvSpPr>
            <a:spLocks noGrp="1"/>
          </p:cNvSpPr>
          <p:nvPr>
            <p:ph type="sldNum" idx="12"/>
          </p:nvPr>
        </p:nvSpPr>
        <p:spPr>
          <a:prstGeom prst="roundRect">
            <a:avLst>
              <a:gd name="adj" fmla="val 16667"/>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Clr>
                <a:srgbClr val="000000"/>
              </a:buClr>
              <a:buSzPts val="1200"/>
              <a:buFont typeface="Arial"/>
              <a:buNone/>
            </a:pPr>
            <a:fld id="{00000000-1234-1234-1234-123412341234}" type="slidenum">
              <a:rPr lang="en-US"/>
              <a:t>15</a:t>
            </a:fld>
            <a:endParaRPr/>
          </a:p>
        </p:txBody>
      </p:sp>
      <p:pic>
        <p:nvPicPr>
          <p:cNvPr id="314" name="Google Shape;314;p34"/>
          <p:cNvPicPr preferRelativeResize="0"/>
          <p:nvPr/>
        </p:nvPicPr>
        <p:blipFill>
          <a:blip r:embed="rId3">
            <a:alphaModFix/>
          </a:blip>
          <a:stretch>
            <a:fillRect/>
          </a:stretch>
        </p:blipFill>
        <p:spPr>
          <a:xfrm>
            <a:off x="152400" y="692900"/>
            <a:ext cx="11575249" cy="573327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40"/>
        <p:cNvGrpSpPr/>
        <p:nvPr/>
      </p:nvGrpSpPr>
      <p:grpSpPr>
        <a:xfrm>
          <a:off x="0" y="0"/>
          <a:ext cx="0" cy="0"/>
          <a:chOff x="0" y="0"/>
          <a:chExt cx="0" cy="0"/>
        </a:xfrm>
      </p:grpSpPr>
      <p:sp>
        <p:nvSpPr>
          <p:cNvPr id="343" name="Google Shape;343;p43"/>
          <p:cNvSpPr txBox="1">
            <a:spLocks noGrp="1"/>
          </p:cNvSpPr>
          <p:nvPr>
            <p:ph type="title"/>
          </p:nvPr>
        </p:nvSpPr>
        <p:spPr>
          <a:xfrm>
            <a:off x="2211349" y="164983"/>
            <a:ext cx="7769301" cy="506294"/>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dirty="0"/>
              <a:t>Cluster Dendrogram - Variables</a:t>
            </a:r>
            <a:endParaRPr dirty="0"/>
          </a:p>
        </p:txBody>
      </p:sp>
      <p:sp>
        <p:nvSpPr>
          <p:cNvPr id="341" name="Google Shape;341;p43"/>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16</a:t>
            </a:fld>
            <a:endParaRPr/>
          </a:p>
        </p:txBody>
      </p:sp>
      <p:pic>
        <p:nvPicPr>
          <p:cNvPr id="342" name="Google Shape;342;p43"/>
          <p:cNvPicPr preferRelativeResize="0"/>
          <p:nvPr/>
        </p:nvPicPr>
        <p:blipFill rotWithShape="1">
          <a:blip r:embed="rId3">
            <a:alphaModFix/>
          </a:blip>
          <a:srcRect/>
          <a:stretch/>
        </p:blipFill>
        <p:spPr>
          <a:xfrm>
            <a:off x="854241" y="708375"/>
            <a:ext cx="10371221" cy="5568868"/>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47"/>
        <p:cNvGrpSpPr/>
        <p:nvPr/>
      </p:nvGrpSpPr>
      <p:grpSpPr>
        <a:xfrm>
          <a:off x="0" y="0"/>
          <a:ext cx="0" cy="0"/>
          <a:chOff x="0" y="0"/>
          <a:chExt cx="0" cy="0"/>
        </a:xfrm>
      </p:grpSpPr>
      <p:sp>
        <p:nvSpPr>
          <p:cNvPr id="349" name="Google Shape;349;p44"/>
          <p:cNvSpPr txBox="1">
            <a:spLocks noGrp="1"/>
          </p:cNvSpPr>
          <p:nvPr>
            <p:ph type="title"/>
          </p:nvPr>
        </p:nvSpPr>
        <p:spPr>
          <a:xfrm>
            <a:off x="2043507" y="248245"/>
            <a:ext cx="8579441" cy="423554"/>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dirty="0"/>
              <a:t>Cluster Dendrogram – Major Cities</a:t>
            </a:r>
            <a:endParaRPr dirty="0"/>
          </a:p>
        </p:txBody>
      </p:sp>
      <p:sp>
        <p:nvSpPr>
          <p:cNvPr id="348" name="Google Shape;348;p44"/>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17</a:t>
            </a:fld>
            <a:endParaRPr/>
          </a:p>
        </p:txBody>
      </p:sp>
      <p:pic>
        <p:nvPicPr>
          <p:cNvPr id="350" name="Google Shape;350;p44"/>
          <p:cNvPicPr preferRelativeResize="0"/>
          <p:nvPr/>
        </p:nvPicPr>
        <p:blipFill rotWithShape="1">
          <a:blip r:embed="rId3">
            <a:alphaModFix/>
          </a:blip>
          <a:srcRect/>
          <a:stretch/>
        </p:blipFill>
        <p:spPr>
          <a:xfrm>
            <a:off x="196932" y="794085"/>
            <a:ext cx="11530724" cy="548315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25"/>
        <p:cNvGrpSpPr/>
        <p:nvPr/>
      </p:nvGrpSpPr>
      <p:grpSpPr>
        <a:xfrm>
          <a:off x="0" y="0"/>
          <a:ext cx="0" cy="0"/>
          <a:chOff x="0" y="0"/>
          <a:chExt cx="0" cy="0"/>
        </a:xfrm>
      </p:grpSpPr>
      <p:sp>
        <p:nvSpPr>
          <p:cNvPr id="327" name="Google Shape;327;p40"/>
          <p:cNvSpPr txBox="1">
            <a:spLocks noGrp="1"/>
          </p:cNvSpPr>
          <p:nvPr>
            <p:ph type="title"/>
          </p:nvPr>
        </p:nvSpPr>
        <p:spPr>
          <a:xfrm>
            <a:off x="419418" y="402501"/>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ANOVA</a:t>
            </a:r>
            <a:endParaRPr/>
          </a:p>
        </p:txBody>
      </p:sp>
      <p:sp>
        <p:nvSpPr>
          <p:cNvPr id="326" name="Google Shape;326;p40"/>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18</a:t>
            </a:fld>
            <a:endParaRPr/>
          </a:p>
        </p:txBody>
      </p:sp>
      <p:pic>
        <p:nvPicPr>
          <p:cNvPr id="328" name="Google Shape;328;p40"/>
          <p:cNvPicPr preferRelativeResize="0"/>
          <p:nvPr/>
        </p:nvPicPr>
        <p:blipFill rotWithShape="1">
          <a:blip r:embed="rId3">
            <a:alphaModFix/>
          </a:blip>
          <a:srcRect/>
          <a:stretch/>
        </p:blipFill>
        <p:spPr>
          <a:xfrm>
            <a:off x="419417" y="950496"/>
            <a:ext cx="10986519" cy="5326748"/>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32"/>
        <p:cNvGrpSpPr/>
        <p:nvPr/>
      </p:nvGrpSpPr>
      <p:grpSpPr>
        <a:xfrm>
          <a:off x="0" y="0"/>
          <a:ext cx="0" cy="0"/>
          <a:chOff x="0" y="0"/>
          <a:chExt cx="0" cy="0"/>
        </a:xfrm>
      </p:grpSpPr>
      <p:sp>
        <p:nvSpPr>
          <p:cNvPr id="334" name="Google Shape;334;p41"/>
          <p:cNvSpPr txBox="1">
            <a:spLocks noGrp="1"/>
          </p:cNvSpPr>
          <p:nvPr>
            <p:ph type="title"/>
          </p:nvPr>
        </p:nvSpPr>
        <p:spPr>
          <a:xfrm>
            <a:off x="419418" y="402501"/>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ANOVA (cont’d)</a:t>
            </a:r>
            <a:endParaRPr/>
          </a:p>
        </p:txBody>
      </p:sp>
      <p:sp>
        <p:nvSpPr>
          <p:cNvPr id="333" name="Google Shape;333;p41"/>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19</a:t>
            </a:fld>
            <a:endParaRPr/>
          </a:p>
        </p:txBody>
      </p:sp>
      <p:pic>
        <p:nvPicPr>
          <p:cNvPr id="335" name="Google Shape;335;p41"/>
          <p:cNvPicPr preferRelativeResize="0"/>
          <p:nvPr/>
        </p:nvPicPr>
        <p:blipFill rotWithShape="1">
          <a:blip r:embed="rId3">
            <a:alphaModFix/>
          </a:blip>
          <a:srcRect/>
          <a:stretch/>
        </p:blipFill>
        <p:spPr>
          <a:xfrm>
            <a:off x="419417" y="1058778"/>
            <a:ext cx="10625571" cy="4346827"/>
          </a:xfrm>
          <a:prstGeom prst="rect">
            <a:avLst/>
          </a:prstGeom>
          <a:noFill/>
          <a:ln>
            <a:noFill/>
          </a:ln>
        </p:spPr>
      </p:pic>
      <p:pic>
        <p:nvPicPr>
          <p:cNvPr id="336" name="Google Shape;336;p41"/>
          <p:cNvPicPr preferRelativeResize="0"/>
          <p:nvPr/>
        </p:nvPicPr>
        <p:blipFill rotWithShape="1">
          <a:blip r:embed="rId4">
            <a:alphaModFix/>
          </a:blip>
          <a:srcRect/>
          <a:stretch/>
        </p:blipFill>
        <p:spPr>
          <a:xfrm>
            <a:off x="419418" y="5689743"/>
            <a:ext cx="4560299" cy="78759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pic>
        <p:nvPicPr>
          <p:cNvPr id="210" name="Google Shape;210;p2" descr="Divider slide image"/>
          <p:cNvPicPr preferRelativeResize="0">
            <a:picLocks noGrp="1"/>
          </p:cNvPicPr>
          <p:nvPr>
            <p:ph type="pic" idx="2"/>
          </p:nvPr>
        </p:nvPicPr>
        <p:blipFill rotWithShape="1">
          <a:blip r:embed="rId3">
            <a:alphaModFix/>
          </a:blip>
          <a:srcRect/>
          <a:stretch/>
        </p:blipFill>
        <p:spPr>
          <a:xfrm>
            <a:off x="0" y="3863662"/>
            <a:ext cx="3348507" cy="2994338"/>
          </a:xfrm>
          <a:prstGeom prst="rect">
            <a:avLst/>
          </a:prstGeom>
          <a:solidFill>
            <a:srgbClr val="F2F2F2"/>
          </a:solidFill>
          <a:ln>
            <a:noFill/>
          </a:ln>
        </p:spPr>
      </p:pic>
      <p:sp>
        <p:nvSpPr>
          <p:cNvPr id="213" name="Google Shape;213;p2"/>
          <p:cNvSpPr>
            <a:spLocks noGrp="1"/>
          </p:cNvSpPr>
          <p:nvPr>
            <p:ph type="ctrTitle"/>
          </p:nvPr>
        </p:nvSpPr>
        <p:spPr>
          <a:xfrm>
            <a:off x="1037020" y="1545499"/>
            <a:ext cx="10579890" cy="3146839"/>
          </a:xfrm>
          <a:prstGeom prst="roundRect">
            <a:avLst>
              <a:gd name="adj" fmla="val 2139"/>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p>
            <a:pPr marL="0" lvl="0" indent="0" algn="l" rtl="0">
              <a:lnSpc>
                <a:spcPct val="80000"/>
              </a:lnSpc>
              <a:spcBef>
                <a:spcPts val="0"/>
              </a:spcBef>
              <a:spcAft>
                <a:spcPts val="0"/>
              </a:spcAft>
              <a:buClr>
                <a:srgbClr val="F2F2F2"/>
              </a:buClr>
              <a:buSzPts val="5000"/>
              <a:buFont typeface="Corbel"/>
              <a:buNone/>
            </a:pPr>
            <a:r>
              <a:rPr lang="en-US"/>
              <a:t> </a:t>
            </a:r>
            <a:endParaRPr/>
          </a:p>
        </p:txBody>
      </p:sp>
      <p:sp>
        <p:nvSpPr>
          <p:cNvPr id="214" name="Google Shape;214;p2"/>
          <p:cNvSpPr txBox="1">
            <a:spLocks noGrp="1"/>
          </p:cNvSpPr>
          <p:nvPr>
            <p:ph type="subTitle" idx="1"/>
          </p:nvPr>
        </p:nvSpPr>
        <p:spPr>
          <a:xfrm>
            <a:off x="1353896" y="1913776"/>
            <a:ext cx="9172730" cy="2410283"/>
          </a:xfrm>
          <a:prstGeom prst="rect">
            <a:avLst/>
          </a:prstGeom>
          <a:noFill/>
          <a:ln>
            <a:noFill/>
          </a:ln>
        </p:spPr>
        <p:txBody>
          <a:bodyPr spcFirstLastPara="1" wrap="square" lIns="0" tIns="0" rIns="0" bIns="0" anchor="t" anchorCtr="0">
            <a:noAutofit/>
          </a:bodyPr>
          <a:lstStyle/>
          <a:p>
            <a:pPr marL="0" lvl="0" indent="0" algn="l" rtl="0">
              <a:lnSpc>
                <a:spcPct val="90000"/>
              </a:lnSpc>
              <a:spcBef>
                <a:spcPts val="0"/>
              </a:spcBef>
              <a:spcAft>
                <a:spcPts val="0"/>
              </a:spcAft>
              <a:buClr>
                <a:srgbClr val="F2F2F2"/>
              </a:buClr>
              <a:buSzPts val="4500"/>
              <a:buNone/>
            </a:pPr>
            <a:r>
              <a:rPr lang="en-US" sz="4000" dirty="0">
                <a:latin typeface="Arial"/>
                <a:ea typeface="Arial"/>
                <a:cs typeface="Arial"/>
                <a:sym typeface="Arial"/>
              </a:rPr>
              <a:t>Become the most influential premiere retirement housing community for the baby-boomer generation in the country (USA) </a:t>
            </a:r>
            <a:endParaRPr sz="1800" dirty="0">
              <a:latin typeface="Arial"/>
              <a:ea typeface="Arial"/>
              <a:cs typeface="Arial"/>
              <a:sym typeface="Arial"/>
            </a:endParaRPr>
          </a:p>
          <a:p>
            <a:pPr marL="0" lvl="0" indent="0" algn="l" rtl="0">
              <a:lnSpc>
                <a:spcPct val="90000"/>
              </a:lnSpc>
              <a:spcBef>
                <a:spcPts val="1000"/>
              </a:spcBef>
              <a:spcAft>
                <a:spcPts val="0"/>
              </a:spcAft>
              <a:buClr>
                <a:srgbClr val="F2F2F2"/>
              </a:buClr>
              <a:buSzPts val="2100"/>
              <a:buNone/>
            </a:pPr>
            <a:endParaRPr dirty="0"/>
          </a:p>
        </p:txBody>
      </p:sp>
      <p:sp>
        <p:nvSpPr>
          <p:cNvPr id="217" name="Google Shape;217;p2"/>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2</a:t>
            </a:fld>
            <a:endParaRPr/>
          </a:p>
        </p:txBody>
      </p:sp>
      <p:sp>
        <p:nvSpPr>
          <p:cNvPr id="211" name="Google Shape;211;p2"/>
          <p:cNvSpPr/>
          <p:nvPr/>
        </p:nvSpPr>
        <p:spPr>
          <a:xfrm>
            <a:off x="11387102" y="2928857"/>
            <a:ext cx="804898" cy="3140150"/>
          </a:xfrm>
          <a:custGeom>
            <a:avLst/>
            <a:gdLst/>
            <a:ahLst/>
            <a:cxnLst/>
            <a:rect l="l" t="t" r="r" b="b"/>
            <a:pathLst>
              <a:path w="804898" h="3140150" extrusionOk="0">
                <a:moveTo>
                  <a:pt x="99480" y="0"/>
                </a:moveTo>
                <a:lnTo>
                  <a:pt x="804898" y="0"/>
                </a:lnTo>
                <a:lnTo>
                  <a:pt x="804898" y="357262"/>
                </a:lnTo>
                <a:lnTo>
                  <a:pt x="804898" y="2782888"/>
                </a:lnTo>
                <a:lnTo>
                  <a:pt x="804898" y="3140150"/>
                </a:lnTo>
                <a:lnTo>
                  <a:pt x="99480" y="3140150"/>
                </a:lnTo>
                <a:cubicBezTo>
                  <a:pt x="44539" y="3140150"/>
                  <a:pt x="0" y="3083334"/>
                  <a:pt x="0" y="3013250"/>
                </a:cubicBezTo>
                <a:lnTo>
                  <a:pt x="0" y="2655988"/>
                </a:lnTo>
                <a:lnTo>
                  <a:pt x="0" y="484162"/>
                </a:lnTo>
                <a:lnTo>
                  <a:pt x="0" y="126900"/>
                </a:lnTo>
                <a:cubicBezTo>
                  <a:pt x="0" y="56816"/>
                  <a:pt x="44539" y="0"/>
                  <a:pt x="99480" y="0"/>
                </a:cubicBezTo>
                <a:close/>
              </a:path>
            </a:pathLst>
          </a:custGeom>
          <a:gradFill>
            <a:gsLst>
              <a:gs pos="0">
                <a:schemeClr val="dk1"/>
              </a:gs>
              <a:gs pos="100000">
                <a:srgbClr val="3F3F3F"/>
              </a:gs>
            </a:gsLst>
            <a:lin ang="0" scaled="0"/>
          </a:gradFill>
          <a:ln w="9525" cap="flat" cmpd="sng">
            <a:solidFill>
              <a:srgbClr val="262626"/>
            </a:solidFill>
            <a:prstDash val="solid"/>
            <a:round/>
            <a:headEnd type="none" w="sm" len="sm"/>
            <a:tailEnd type="none" w="sm" len="sm"/>
          </a:ln>
        </p:spPr>
        <p:txBody>
          <a:bodyPr spcFirstLastPara="1" wrap="square" lIns="180000" tIns="288000" rIns="180000" bIns="180000" anchor="t" anchorCtr="0">
            <a:noAutofit/>
          </a:bodyPr>
          <a:lstStyle/>
          <a:p>
            <a:pPr marL="0" marR="0" lvl="0" indent="0" algn="l" rtl="0">
              <a:lnSpc>
                <a:spcPct val="80000"/>
              </a:lnSpc>
              <a:spcBef>
                <a:spcPts val="0"/>
              </a:spcBef>
              <a:spcAft>
                <a:spcPts val="0"/>
              </a:spcAft>
              <a:buClr>
                <a:srgbClr val="F2F2F2"/>
              </a:buClr>
              <a:buSzPts val="5000"/>
              <a:buFont typeface="Corbel"/>
              <a:buNone/>
            </a:pPr>
            <a:endParaRPr sz="5000" b="1" i="0" u="none" strike="noStrike" cap="none">
              <a:solidFill>
                <a:srgbClr val="F2F2F2"/>
              </a:solidFill>
              <a:latin typeface="Corbel"/>
              <a:ea typeface="Corbel"/>
              <a:cs typeface="Corbel"/>
              <a:sym typeface="Corbel"/>
            </a:endParaRPr>
          </a:p>
        </p:txBody>
      </p:sp>
      <p:sp>
        <p:nvSpPr>
          <p:cNvPr id="212" name="Google Shape;212;p2"/>
          <p:cNvSpPr/>
          <p:nvPr/>
        </p:nvSpPr>
        <p:spPr>
          <a:xfrm rot="10800000">
            <a:off x="11391864" y="5548307"/>
            <a:ext cx="450092" cy="424971"/>
          </a:xfrm>
          <a:prstGeom prst="triangle">
            <a:avLst>
              <a:gd name="adj" fmla="val 100000"/>
            </a:avLst>
          </a:prstGeom>
          <a:solidFill>
            <a:schemeClr val="accent1"/>
          </a:solidFill>
          <a:ln w="9525" cap="flat" cmpd="sng">
            <a:solidFill>
              <a:srgbClr val="59595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15" name="Google Shape;215;p2"/>
          <p:cNvSpPr/>
          <p:nvPr/>
        </p:nvSpPr>
        <p:spPr>
          <a:xfrm>
            <a:off x="456656" y="5118766"/>
            <a:ext cx="751030" cy="659065"/>
          </a:xfrm>
          <a:custGeom>
            <a:avLst/>
            <a:gdLst/>
            <a:ahLst/>
            <a:cxnLst/>
            <a:rect l="l" t="t" r="r" b="b"/>
            <a:pathLst>
              <a:path w="1099" h="968" extrusionOk="0">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solidFill>
            <a:srgbClr val="F2F2F2"/>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6" name="Google Shape;216;p2" descr="Hollow accent block"/>
          <p:cNvSpPr/>
          <p:nvPr/>
        </p:nvSpPr>
        <p:spPr>
          <a:xfrm>
            <a:off x="1353896" y="140414"/>
            <a:ext cx="1838651" cy="1613506"/>
          </a:xfrm>
          <a:custGeom>
            <a:avLst/>
            <a:gdLst/>
            <a:ahLst/>
            <a:cxnLst/>
            <a:rect l="l" t="t" r="r" b="b"/>
            <a:pathLst>
              <a:path w="1099" h="968" extrusionOk="0">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cmpd="sng">
            <a:solidFill>
              <a:srgbClr val="3F3F3F"/>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18" name="Google Shape;218;p2"/>
          <p:cNvSpPr txBox="1"/>
          <p:nvPr/>
        </p:nvSpPr>
        <p:spPr>
          <a:xfrm>
            <a:off x="0" y="140414"/>
            <a:ext cx="2707793" cy="7848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1" u="none" strike="noStrike" cap="none" dirty="0">
                <a:solidFill>
                  <a:schemeClr val="dk1"/>
                </a:solidFill>
                <a:latin typeface="Baumans"/>
                <a:ea typeface="Baumans"/>
                <a:cs typeface="Baumans"/>
                <a:sym typeface="Baumans"/>
              </a:rPr>
              <a:t>Our </a:t>
            </a:r>
            <a:r>
              <a:rPr lang="en-US" sz="4500" b="1" dirty="0">
                <a:solidFill>
                  <a:schemeClr val="dk1"/>
                </a:solidFill>
                <a:latin typeface="Baumans"/>
                <a:sym typeface="Baumans"/>
              </a:rPr>
              <a:t>Focus</a:t>
            </a:r>
            <a:endParaRPr sz="4500" b="1" dirty="0">
              <a:solidFill>
                <a:schemeClr val="dk1"/>
              </a:solidFill>
              <a:latin typeface="Baumans"/>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4"/>
        <p:cNvGrpSpPr/>
        <p:nvPr/>
      </p:nvGrpSpPr>
      <p:grpSpPr>
        <a:xfrm>
          <a:off x="0" y="0"/>
          <a:ext cx="0" cy="0"/>
          <a:chOff x="0" y="0"/>
          <a:chExt cx="0" cy="0"/>
        </a:xfrm>
      </p:grpSpPr>
      <p:sp>
        <p:nvSpPr>
          <p:cNvPr id="356" name="Google Shape;356;p42"/>
          <p:cNvSpPr txBox="1">
            <a:spLocks noGrp="1"/>
          </p:cNvSpPr>
          <p:nvPr>
            <p:ph type="title"/>
          </p:nvPr>
        </p:nvSpPr>
        <p:spPr>
          <a:xfrm>
            <a:off x="419418" y="402501"/>
            <a:ext cx="5472000"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a:t>Factor Analysis</a:t>
            </a:r>
            <a:endParaRPr/>
          </a:p>
        </p:txBody>
      </p:sp>
      <p:sp>
        <p:nvSpPr>
          <p:cNvPr id="355" name="Google Shape;355;p42"/>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20</a:t>
            </a:fld>
            <a:endParaRPr/>
          </a:p>
        </p:txBody>
      </p:sp>
      <p:pic>
        <p:nvPicPr>
          <p:cNvPr id="4" name="Picture 3">
            <a:extLst>
              <a:ext uri="{FF2B5EF4-FFF2-40B4-BE49-F238E27FC236}">
                <a16:creationId xmlns:a16="http://schemas.microsoft.com/office/drawing/2014/main" id="{A39C9F7B-2BBE-467F-A949-72941FD434E5}"/>
              </a:ext>
            </a:extLst>
          </p:cNvPr>
          <p:cNvPicPr>
            <a:picLocks noChangeAspect="1"/>
          </p:cNvPicPr>
          <p:nvPr/>
        </p:nvPicPr>
        <p:blipFill>
          <a:blip r:embed="rId3"/>
          <a:stretch>
            <a:fillRect/>
          </a:stretch>
        </p:blipFill>
        <p:spPr>
          <a:xfrm>
            <a:off x="715376" y="1058779"/>
            <a:ext cx="7610718" cy="5218464"/>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361"/>
        <p:cNvGrpSpPr/>
        <p:nvPr/>
      </p:nvGrpSpPr>
      <p:grpSpPr>
        <a:xfrm>
          <a:off x="0" y="0"/>
          <a:ext cx="0" cy="0"/>
          <a:chOff x="0" y="0"/>
          <a:chExt cx="0" cy="0"/>
        </a:xfrm>
      </p:grpSpPr>
      <p:sp>
        <p:nvSpPr>
          <p:cNvPr id="363" name="Google Shape;363;p45"/>
          <p:cNvSpPr txBox="1">
            <a:spLocks noGrp="1"/>
          </p:cNvSpPr>
          <p:nvPr>
            <p:ph type="title"/>
          </p:nvPr>
        </p:nvSpPr>
        <p:spPr>
          <a:xfrm>
            <a:off x="857739" y="284759"/>
            <a:ext cx="11102089" cy="423554"/>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dirty="0"/>
              <a:t>Retirement Outreach Plan: Composite Score </a:t>
            </a:r>
            <a:endParaRPr dirty="0"/>
          </a:p>
        </p:txBody>
      </p:sp>
      <p:sp>
        <p:nvSpPr>
          <p:cNvPr id="362" name="Google Shape;362;p45"/>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21</a:t>
            </a:fld>
            <a:endParaRPr/>
          </a:p>
        </p:txBody>
      </p:sp>
      <p:pic>
        <p:nvPicPr>
          <p:cNvPr id="364" name="Google Shape;364;p45"/>
          <p:cNvPicPr preferRelativeResize="0"/>
          <p:nvPr/>
        </p:nvPicPr>
        <p:blipFill rotWithShape="1">
          <a:blip r:embed="rId3">
            <a:alphaModFix/>
          </a:blip>
          <a:srcRect/>
          <a:stretch/>
        </p:blipFill>
        <p:spPr>
          <a:xfrm>
            <a:off x="857740" y="1251283"/>
            <a:ext cx="6385272" cy="4894457"/>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69"/>
        <p:cNvGrpSpPr/>
        <p:nvPr/>
      </p:nvGrpSpPr>
      <p:grpSpPr>
        <a:xfrm>
          <a:off x="0" y="0"/>
          <a:ext cx="0" cy="0"/>
          <a:chOff x="0" y="0"/>
          <a:chExt cx="0" cy="0"/>
        </a:xfrm>
      </p:grpSpPr>
      <p:sp>
        <p:nvSpPr>
          <p:cNvPr id="370" name="Google Shape;370;g6f57462651_0_12"/>
          <p:cNvSpPr txBox="1">
            <a:spLocks noGrp="1"/>
          </p:cNvSpPr>
          <p:nvPr>
            <p:ph type="title"/>
          </p:nvPr>
        </p:nvSpPr>
        <p:spPr>
          <a:xfrm>
            <a:off x="722659" y="148757"/>
            <a:ext cx="10550929"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US" sz="4400" dirty="0"/>
              <a:t>Geographic  - Desirability (Composite Score)</a:t>
            </a:r>
            <a:endParaRPr sz="4400" dirty="0"/>
          </a:p>
        </p:txBody>
      </p:sp>
      <p:sp>
        <p:nvSpPr>
          <p:cNvPr id="371" name="Google Shape;371;g6f57462651_0_12"/>
          <p:cNvSpPr>
            <a:spLocks noGrp="1"/>
          </p:cNvSpPr>
          <p:nvPr>
            <p:ph type="sldNum" idx="12"/>
          </p:nvPr>
        </p:nvSpPr>
        <p:spPr>
          <a:prstGeom prst="roundRect">
            <a:avLst>
              <a:gd name="adj" fmla="val 16667"/>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22</a:t>
            </a:fld>
            <a:endParaRPr/>
          </a:p>
        </p:txBody>
      </p:sp>
      <p:pic>
        <p:nvPicPr>
          <p:cNvPr id="372" name="Google Shape;372;g6f57462651_0_12"/>
          <p:cNvPicPr preferRelativeResize="0"/>
          <p:nvPr/>
        </p:nvPicPr>
        <p:blipFill>
          <a:blip r:embed="rId3">
            <a:alphaModFix/>
          </a:blip>
          <a:stretch>
            <a:fillRect/>
          </a:stretch>
        </p:blipFill>
        <p:spPr>
          <a:xfrm>
            <a:off x="589546" y="665475"/>
            <a:ext cx="10828421" cy="561176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g6f57462651_0_0"/>
          <p:cNvSpPr txBox="1">
            <a:spLocks noGrp="1"/>
          </p:cNvSpPr>
          <p:nvPr>
            <p:ph type="title"/>
          </p:nvPr>
        </p:nvSpPr>
        <p:spPr>
          <a:xfrm>
            <a:off x="419968" y="311684"/>
            <a:ext cx="10444547"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SzPts val="3200"/>
              <a:buNone/>
            </a:pPr>
            <a:r>
              <a:rPr lang="en-US" dirty="0">
                <a:solidFill>
                  <a:srgbClr val="FF0000"/>
                </a:solidFill>
              </a:rPr>
              <a:t>Executive</a:t>
            </a:r>
            <a:r>
              <a:rPr lang="en-US" dirty="0"/>
              <a:t> </a:t>
            </a:r>
            <a:r>
              <a:rPr lang="en-US" sz="4500" b="1" i="1" dirty="0">
                <a:solidFill>
                  <a:schemeClr val="dk1"/>
                </a:solidFill>
                <a:latin typeface="Baumans"/>
              </a:rPr>
              <a:t>Summary</a:t>
            </a:r>
            <a:r>
              <a:rPr lang="en-US" dirty="0"/>
              <a:t> – Recommendation</a:t>
            </a:r>
            <a:endParaRPr dirty="0"/>
          </a:p>
        </p:txBody>
      </p:sp>
      <p:sp>
        <p:nvSpPr>
          <p:cNvPr id="379" name="Google Shape;379;g6f57462651_0_0"/>
          <p:cNvSpPr>
            <a:spLocks noGrp="1"/>
          </p:cNvSpPr>
          <p:nvPr>
            <p:ph type="sldNum" idx="12"/>
          </p:nvPr>
        </p:nvSpPr>
        <p:spPr>
          <a:prstGeom prst="roundRect">
            <a:avLst>
              <a:gd name="adj" fmla="val 16667"/>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Clr>
                <a:srgbClr val="000000"/>
              </a:buClr>
              <a:buSzPts val="1200"/>
              <a:buFont typeface="Arial"/>
              <a:buNone/>
            </a:pPr>
            <a:fld id="{00000000-1234-1234-1234-123412341234}" type="slidenum">
              <a:rPr lang="en-US"/>
              <a:t>3</a:t>
            </a:fld>
            <a:endParaRPr/>
          </a:p>
        </p:txBody>
      </p:sp>
      <p:pic>
        <p:nvPicPr>
          <p:cNvPr id="380" name="Google Shape;380;g6f57462651_0_0"/>
          <p:cNvPicPr preferRelativeResize="0"/>
          <p:nvPr/>
        </p:nvPicPr>
        <p:blipFill>
          <a:blip r:embed="rId3">
            <a:alphaModFix/>
          </a:blip>
          <a:stretch>
            <a:fillRect/>
          </a:stretch>
        </p:blipFill>
        <p:spPr>
          <a:xfrm>
            <a:off x="276726" y="771741"/>
            <a:ext cx="11248828" cy="550550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8"/>
        <p:cNvGrpSpPr/>
        <p:nvPr/>
      </p:nvGrpSpPr>
      <p:grpSpPr>
        <a:xfrm>
          <a:off x="0" y="0"/>
          <a:ext cx="0" cy="0"/>
          <a:chOff x="0" y="0"/>
          <a:chExt cx="0" cy="0"/>
        </a:xfrm>
      </p:grpSpPr>
      <p:sp>
        <p:nvSpPr>
          <p:cNvPr id="269" name="Google Shape;269;p33"/>
          <p:cNvSpPr txBox="1">
            <a:spLocks noGrp="1"/>
          </p:cNvSpPr>
          <p:nvPr>
            <p:ph type="title"/>
          </p:nvPr>
        </p:nvSpPr>
        <p:spPr>
          <a:xfrm>
            <a:off x="358128" y="166105"/>
            <a:ext cx="11204220" cy="744148"/>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rgbClr val="3F3F3F"/>
              </a:buClr>
              <a:buSzPts val="3200"/>
              <a:buFont typeface="Corbel"/>
              <a:buNone/>
            </a:pPr>
            <a:r>
              <a:rPr lang="en-US" dirty="0"/>
              <a:t>City </a:t>
            </a:r>
            <a:r>
              <a:rPr lang="en-US" dirty="0">
                <a:solidFill>
                  <a:srgbClr val="FF0000"/>
                </a:solidFill>
              </a:rPr>
              <a:t>Forecast</a:t>
            </a:r>
            <a:r>
              <a:rPr lang="en-US" dirty="0"/>
              <a:t> Baby </a:t>
            </a:r>
            <a:r>
              <a:rPr lang="en-US" dirty="0">
                <a:solidFill>
                  <a:schemeClr val="tx1"/>
                </a:solidFill>
              </a:rPr>
              <a:t>Boomers</a:t>
            </a:r>
            <a:r>
              <a:rPr lang="en-US" dirty="0"/>
              <a:t> (55+) Population</a:t>
            </a:r>
            <a:endParaRPr dirty="0"/>
          </a:p>
        </p:txBody>
      </p:sp>
      <p:pic>
        <p:nvPicPr>
          <p:cNvPr id="270" name="Google Shape;270;p33"/>
          <p:cNvPicPr preferRelativeResize="0"/>
          <p:nvPr/>
        </p:nvPicPr>
        <p:blipFill rotWithShape="1">
          <a:blip r:embed="rId3">
            <a:alphaModFix/>
          </a:blip>
          <a:srcRect/>
          <a:stretch/>
        </p:blipFill>
        <p:spPr>
          <a:xfrm>
            <a:off x="2585380" y="1251284"/>
            <a:ext cx="6787219" cy="5077327"/>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p4"/>
          <p:cNvSpPr/>
          <p:nvPr/>
        </p:nvSpPr>
        <p:spPr>
          <a:xfrm>
            <a:off x="1947065" y="1021617"/>
            <a:ext cx="9780590" cy="5655814"/>
          </a:xfrm>
          <a:prstGeom prst="roundRect">
            <a:avLst>
              <a:gd name="adj" fmla="val 11825"/>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p>
            <a:pPr marL="0" marR="0" lvl="0" indent="0" algn="l" rtl="0">
              <a:lnSpc>
                <a:spcPct val="80000"/>
              </a:lnSpc>
              <a:spcBef>
                <a:spcPts val="0"/>
              </a:spcBef>
              <a:spcAft>
                <a:spcPts val="0"/>
              </a:spcAft>
              <a:buClr>
                <a:srgbClr val="F2F2F2"/>
              </a:buClr>
              <a:buSzPts val="5000"/>
              <a:buFont typeface="Corbel"/>
              <a:buNone/>
            </a:pPr>
            <a:r>
              <a:rPr lang="en-US" sz="3200" b="0" i="0" u="none" strike="noStrike" cap="none">
                <a:solidFill>
                  <a:srgbClr val="3F3F3F"/>
                </a:solidFill>
                <a:latin typeface="Corbel"/>
                <a:ea typeface="Corbel"/>
                <a:cs typeface="Corbel"/>
                <a:sym typeface="Corbel"/>
              </a:rPr>
              <a:t> </a:t>
            </a:r>
            <a:endParaRPr sz="3200" b="0" i="0" u="none" strike="noStrike" cap="none">
              <a:solidFill>
                <a:srgbClr val="3F3F3F"/>
              </a:solidFill>
              <a:latin typeface="Corbel"/>
              <a:ea typeface="Corbel"/>
              <a:cs typeface="Corbel"/>
              <a:sym typeface="Corbel"/>
            </a:endParaRPr>
          </a:p>
        </p:txBody>
      </p:sp>
      <p:sp>
        <p:nvSpPr>
          <p:cNvPr id="225" name="Google Shape;225;p4"/>
          <p:cNvSpPr txBox="1">
            <a:spLocks noGrp="1"/>
          </p:cNvSpPr>
          <p:nvPr>
            <p:ph type="title"/>
          </p:nvPr>
        </p:nvSpPr>
        <p:spPr>
          <a:xfrm>
            <a:off x="221198" y="442422"/>
            <a:ext cx="7323467" cy="220093"/>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Arial"/>
              <a:buNone/>
            </a:pPr>
            <a:r>
              <a:rPr lang="en-US" sz="3500" b="1" i="1" dirty="0">
                <a:solidFill>
                  <a:srgbClr val="38209F"/>
                </a:solidFill>
                <a:latin typeface="Calibri Light (Headings)"/>
                <a:ea typeface="Baumans"/>
                <a:cs typeface="Baumans"/>
                <a:sym typeface="Baumans"/>
              </a:rPr>
              <a:t>Business</a:t>
            </a:r>
            <a:r>
              <a:rPr lang="en-US" sz="3500" b="1" i="1" dirty="0">
                <a:solidFill>
                  <a:schemeClr val="dk1"/>
                </a:solidFill>
                <a:latin typeface="Calibri Light (Headings)"/>
                <a:ea typeface="Baumans"/>
                <a:cs typeface="Baumans"/>
                <a:sym typeface="Baumans"/>
              </a:rPr>
              <a:t> </a:t>
            </a:r>
            <a:r>
              <a:rPr lang="en-US" sz="3500" b="1" dirty="0">
                <a:solidFill>
                  <a:schemeClr val="dk1"/>
                </a:solidFill>
                <a:latin typeface="Calibri Light (Headings)"/>
                <a:sym typeface="Baumans"/>
              </a:rPr>
              <a:t>Analytical</a:t>
            </a:r>
            <a:r>
              <a:rPr lang="en-US" sz="3500" b="1" i="1" dirty="0">
                <a:solidFill>
                  <a:schemeClr val="dk1"/>
                </a:solidFill>
                <a:latin typeface="Calibri Light (Headings)"/>
                <a:ea typeface="Baumans"/>
                <a:cs typeface="Baumans"/>
                <a:sym typeface="Baumans"/>
              </a:rPr>
              <a:t> Strategy </a:t>
            </a:r>
            <a:br>
              <a:rPr lang="en-US" sz="3500" b="1" i="1" dirty="0">
                <a:solidFill>
                  <a:schemeClr val="dk1"/>
                </a:solidFill>
                <a:latin typeface="Calibri Light (Headings)"/>
                <a:ea typeface="Baumans"/>
                <a:cs typeface="Baumans"/>
                <a:sym typeface="Baumans"/>
              </a:rPr>
            </a:br>
            <a:r>
              <a:rPr lang="en-US" sz="3500" b="1" i="1" dirty="0">
                <a:solidFill>
                  <a:schemeClr val="dk1"/>
                </a:solidFill>
                <a:latin typeface="Calibri Light (Headings)"/>
                <a:ea typeface="Baumans"/>
                <a:cs typeface="Baumans"/>
                <a:sym typeface="Baumans"/>
              </a:rPr>
              <a:t>Data </a:t>
            </a:r>
            <a:r>
              <a:rPr lang="en-US" sz="3500" b="1" i="1" dirty="0">
                <a:solidFill>
                  <a:srgbClr val="FF0000"/>
                </a:solidFill>
                <a:latin typeface="Calibri Light (Headings)"/>
                <a:ea typeface="Baumans"/>
                <a:cs typeface="Baumans"/>
                <a:sym typeface="Baumans"/>
              </a:rPr>
              <a:t>Science Team </a:t>
            </a:r>
            <a:endParaRPr sz="3500" b="1" i="1" dirty="0">
              <a:solidFill>
                <a:srgbClr val="FF0000"/>
              </a:solidFill>
              <a:latin typeface="Calibri Light (Headings)"/>
              <a:ea typeface="Baumans"/>
              <a:cs typeface="Baumans"/>
              <a:sym typeface="Baumans"/>
            </a:endParaRPr>
          </a:p>
        </p:txBody>
      </p:sp>
      <p:sp>
        <p:nvSpPr>
          <p:cNvPr id="226" name="Google Shape;226;p4"/>
          <p:cNvSpPr txBox="1">
            <a:spLocks noGrp="1"/>
          </p:cNvSpPr>
          <p:nvPr>
            <p:ph type="body" idx="1"/>
          </p:nvPr>
        </p:nvSpPr>
        <p:spPr>
          <a:xfrm>
            <a:off x="2412620" y="1021617"/>
            <a:ext cx="9315036" cy="4342967"/>
          </a:xfrm>
          <a:prstGeom prst="rect">
            <a:avLst/>
          </a:prstGeom>
          <a:noFill/>
          <a:ln>
            <a:noFill/>
          </a:ln>
        </p:spPr>
        <p:txBody>
          <a:bodyPr spcFirstLastPara="1" wrap="square" lIns="0" tIns="0" rIns="0" bIns="0" anchor="t" anchorCtr="0">
            <a:noAutofit/>
          </a:bodyPr>
          <a:lstStyle/>
          <a:p>
            <a:pPr marL="342900" lvl="0" indent="-139700" algn="l" rtl="0">
              <a:lnSpc>
                <a:spcPct val="90000"/>
              </a:lnSpc>
              <a:spcBef>
                <a:spcPts val="0"/>
              </a:spcBef>
              <a:spcAft>
                <a:spcPts val="0"/>
              </a:spcAft>
              <a:buClr>
                <a:srgbClr val="3F3F3F"/>
              </a:buClr>
              <a:buSzPts val="3200"/>
              <a:buNone/>
            </a:pPr>
            <a:endParaRPr sz="3200" dirty="0">
              <a:solidFill>
                <a:schemeClr val="lt1"/>
              </a:solidFill>
              <a:latin typeface="Arial"/>
              <a:ea typeface="Arial"/>
              <a:cs typeface="Arial"/>
              <a:sym typeface="Arial"/>
            </a:endParaRPr>
          </a:p>
          <a:p>
            <a:pPr marL="457200" lvl="0" indent="-457200" algn="l" rtl="0">
              <a:lnSpc>
                <a:spcPct val="90000"/>
              </a:lnSpc>
              <a:spcBef>
                <a:spcPts val="0"/>
              </a:spcBef>
              <a:spcAft>
                <a:spcPts val="0"/>
              </a:spcAft>
              <a:buClr>
                <a:schemeClr val="lt1"/>
              </a:buClr>
              <a:buSzPts val="3200"/>
              <a:buFont typeface="Arial"/>
              <a:buAutoNum type="arabicPeriod"/>
            </a:pPr>
            <a:r>
              <a:rPr lang="en-US" sz="2200" dirty="0">
                <a:solidFill>
                  <a:schemeClr val="lt1"/>
                </a:solidFill>
              </a:rPr>
              <a:t>We will be collecting data for all the top 19 cities cross all regions in the USA (West, Midwest, South, Northeast) with the most populated baby boomers (55+), and perform an analytical analysis on pinpointing the best cities for Horizon View Properties to strategize a plan on where to start building Retirement Housing for the Baby Boomer population.</a:t>
            </a:r>
            <a:endParaRPr dirty="0"/>
          </a:p>
          <a:p>
            <a:pPr marL="457200" lvl="1" indent="0" algn="l" rtl="0">
              <a:lnSpc>
                <a:spcPct val="90000"/>
              </a:lnSpc>
              <a:spcBef>
                <a:spcPts val="0"/>
              </a:spcBef>
              <a:spcAft>
                <a:spcPts val="0"/>
              </a:spcAft>
              <a:buSzPts val="3200"/>
              <a:buNone/>
            </a:pPr>
            <a:r>
              <a:rPr lang="en-US" sz="2000" dirty="0">
                <a:solidFill>
                  <a:schemeClr val="lt1"/>
                </a:solidFill>
              </a:rPr>
              <a:t>Data Science Strategy: </a:t>
            </a:r>
            <a:endParaRPr dirty="0"/>
          </a:p>
          <a:p>
            <a:pPr marL="1200150" lvl="2" indent="-285750" algn="l" rtl="0">
              <a:lnSpc>
                <a:spcPct val="90000"/>
              </a:lnSpc>
              <a:spcBef>
                <a:spcPts val="0"/>
              </a:spcBef>
              <a:spcAft>
                <a:spcPts val="0"/>
              </a:spcAft>
              <a:buSzPts val="3200"/>
              <a:buChar char="•"/>
            </a:pPr>
            <a:r>
              <a:rPr lang="en-US" sz="1900" dirty="0">
                <a:solidFill>
                  <a:schemeClr val="lt1"/>
                </a:solidFill>
              </a:rPr>
              <a:t>Cluster observations</a:t>
            </a:r>
            <a:endParaRPr dirty="0"/>
          </a:p>
          <a:p>
            <a:pPr marL="1657350" lvl="3" indent="-285750" algn="l" rtl="0">
              <a:lnSpc>
                <a:spcPct val="90000"/>
              </a:lnSpc>
              <a:spcBef>
                <a:spcPts val="0"/>
              </a:spcBef>
              <a:spcAft>
                <a:spcPts val="0"/>
              </a:spcAft>
              <a:buSzPts val="3200"/>
              <a:buChar char="•"/>
            </a:pPr>
            <a:r>
              <a:rPr lang="en-US" sz="1900" dirty="0">
                <a:solidFill>
                  <a:schemeClr val="lt1"/>
                </a:solidFill>
                <a:latin typeface="Arial"/>
                <a:ea typeface="Arial"/>
                <a:cs typeface="Arial"/>
                <a:sym typeface="Arial"/>
              </a:rPr>
              <a:t>Categorical </a:t>
            </a:r>
            <a:endParaRPr sz="1900" dirty="0">
              <a:solidFill>
                <a:schemeClr val="lt1"/>
              </a:solidFill>
            </a:endParaRPr>
          </a:p>
          <a:p>
            <a:pPr marL="1657350" lvl="3" indent="-285750" algn="l" rtl="0">
              <a:lnSpc>
                <a:spcPct val="90000"/>
              </a:lnSpc>
              <a:spcBef>
                <a:spcPts val="0"/>
              </a:spcBef>
              <a:spcAft>
                <a:spcPts val="0"/>
              </a:spcAft>
              <a:buSzPts val="3200"/>
              <a:buChar char="•"/>
            </a:pPr>
            <a:r>
              <a:rPr lang="en-US" sz="1900" dirty="0">
                <a:solidFill>
                  <a:schemeClr val="lt1"/>
                </a:solidFill>
                <a:latin typeface="Arial"/>
                <a:ea typeface="Arial"/>
                <a:cs typeface="Arial"/>
                <a:sym typeface="Arial"/>
              </a:rPr>
              <a:t>Hierarchical </a:t>
            </a:r>
            <a:endParaRPr dirty="0"/>
          </a:p>
          <a:p>
            <a:pPr marL="1257300" lvl="2" indent="-317500" algn="l" rtl="0">
              <a:lnSpc>
                <a:spcPct val="90000"/>
              </a:lnSpc>
              <a:spcBef>
                <a:spcPts val="500"/>
              </a:spcBef>
              <a:spcAft>
                <a:spcPts val="0"/>
              </a:spcAft>
              <a:buSzPts val="3200"/>
              <a:buChar char="•"/>
            </a:pPr>
            <a:r>
              <a:rPr lang="en-US" sz="1900" dirty="0">
                <a:solidFill>
                  <a:schemeClr val="lt1"/>
                </a:solidFill>
              </a:rPr>
              <a:t>Data reduction techniques</a:t>
            </a:r>
            <a:endParaRPr dirty="0"/>
          </a:p>
          <a:p>
            <a:pPr marL="1714500" lvl="3" indent="-317500" algn="l" rtl="0">
              <a:lnSpc>
                <a:spcPct val="90000"/>
              </a:lnSpc>
              <a:spcBef>
                <a:spcPts val="500"/>
              </a:spcBef>
              <a:spcAft>
                <a:spcPts val="0"/>
              </a:spcAft>
              <a:buSzPts val="3200"/>
              <a:buChar char="•"/>
            </a:pPr>
            <a:r>
              <a:rPr lang="en-US" sz="1900" dirty="0">
                <a:solidFill>
                  <a:schemeClr val="lt1"/>
                </a:solidFill>
              </a:rPr>
              <a:t>Factor Analysis</a:t>
            </a:r>
            <a:endParaRPr dirty="0"/>
          </a:p>
          <a:p>
            <a:pPr marL="1257300" lvl="2" indent="-317500" algn="l" rtl="0">
              <a:lnSpc>
                <a:spcPct val="90000"/>
              </a:lnSpc>
              <a:spcBef>
                <a:spcPts val="500"/>
              </a:spcBef>
              <a:spcAft>
                <a:spcPts val="0"/>
              </a:spcAft>
              <a:buSzPts val="3200"/>
              <a:buChar char="•"/>
            </a:pPr>
            <a:r>
              <a:rPr lang="en-US" sz="1900" dirty="0">
                <a:solidFill>
                  <a:schemeClr val="lt1"/>
                </a:solidFill>
                <a:latin typeface="Arial"/>
                <a:ea typeface="Arial"/>
                <a:cs typeface="Arial"/>
                <a:sym typeface="Arial"/>
              </a:rPr>
              <a:t>Location desirability base off of composite score </a:t>
            </a:r>
            <a:endParaRPr sz="2000" dirty="0">
              <a:solidFill>
                <a:schemeClr val="lt1"/>
              </a:solidFill>
              <a:latin typeface="Arial"/>
              <a:ea typeface="Arial"/>
              <a:cs typeface="Arial"/>
              <a:sym typeface="Arial"/>
            </a:endParaRPr>
          </a:p>
          <a:p>
            <a:pPr marL="457200" lvl="0" indent="-457200" algn="l" rtl="0">
              <a:lnSpc>
                <a:spcPct val="90000"/>
              </a:lnSpc>
              <a:spcBef>
                <a:spcPts val="1000"/>
              </a:spcBef>
              <a:spcAft>
                <a:spcPts val="0"/>
              </a:spcAft>
              <a:buClr>
                <a:schemeClr val="lt1"/>
              </a:buClr>
              <a:buSzPts val="3200"/>
              <a:buFont typeface="Arial"/>
              <a:buAutoNum type="arabicPeriod"/>
            </a:pPr>
            <a:r>
              <a:rPr lang="en-US" sz="2200" dirty="0">
                <a:solidFill>
                  <a:schemeClr val="lt1"/>
                </a:solidFill>
                <a:latin typeface="Calibri"/>
                <a:ea typeface="Calibri"/>
                <a:cs typeface="Calibri"/>
                <a:sym typeface="Calibri"/>
              </a:rPr>
              <a:t>We will present the board with a “Composite Score” based on the data collected which will allow them to decipher on which the data suggest which cities will be the most desirable for investment.  </a:t>
            </a:r>
            <a:endParaRPr dirty="0"/>
          </a:p>
        </p:txBody>
      </p:sp>
      <p:sp>
        <p:nvSpPr>
          <p:cNvPr id="228" name="Google Shape;228;p4"/>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5</a:t>
            </a:fld>
            <a:endParaRPr/>
          </a:p>
        </p:txBody>
      </p:sp>
      <p:sp>
        <p:nvSpPr>
          <p:cNvPr id="227" name="Google Shape;227;p4"/>
          <p:cNvSpPr/>
          <p:nvPr/>
        </p:nvSpPr>
        <p:spPr>
          <a:xfrm>
            <a:off x="221198" y="2905587"/>
            <a:ext cx="1312733" cy="1151988"/>
          </a:xfrm>
          <a:custGeom>
            <a:avLst/>
            <a:gdLst/>
            <a:ahLst/>
            <a:cxnLst/>
            <a:rect l="l" t="t" r="r" b="b"/>
            <a:pathLst>
              <a:path w="1099" h="968" extrusionOk="0">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cmpd="sng">
            <a:solidFill>
              <a:srgbClr val="595959"/>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pic>
        <p:nvPicPr>
          <p:cNvPr id="229" name="Google Shape;229;p4" descr="Image placeholder"/>
          <p:cNvPicPr preferRelativeResize="0"/>
          <p:nvPr/>
        </p:nvPicPr>
        <p:blipFill rotWithShape="1">
          <a:blip r:embed="rId3">
            <a:alphaModFix/>
          </a:blip>
          <a:srcRect/>
          <a:stretch/>
        </p:blipFill>
        <p:spPr>
          <a:xfrm>
            <a:off x="-68481" y="2524061"/>
            <a:ext cx="2893324" cy="2570453"/>
          </a:xfrm>
          <a:custGeom>
            <a:avLst/>
            <a:gdLst/>
            <a:ahLst/>
            <a:cxnLst/>
            <a:rect l="l" t="t" r="r" b="b"/>
            <a:pathLst>
              <a:path w="4904790" h="4333769" extrusionOk="0">
                <a:moveTo>
                  <a:pt x="1412122" y="0"/>
                </a:moveTo>
                <a:cubicBezTo>
                  <a:pt x="1412122" y="0"/>
                  <a:pt x="1412122" y="0"/>
                  <a:pt x="3492669" y="0"/>
                </a:cubicBezTo>
                <a:cubicBezTo>
                  <a:pt x="3622985" y="0"/>
                  <a:pt x="3748806" y="71633"/>
                  <a:pt x="3811717" y="188036"/>
                </a:cubicBezTo>
                <a:cubicBezTo>
                  <a:pt x="3811717" y="188036"/>
                  <a:pt x="3811717" y="188036"/>
                  <a:pt x="4854237" y="1983326"/>
                </a:cubicBezTo>
                <a:cubicBezTo>
                  <a:pt x="4921642" y="2095252"/>
                  <a:pt x="4921642" y="2238517"/>
                  <a:pt x="4854237" y="2350443"/>
                </a:cubicBezTo>
                <a:cubicBezTo>
                  <a:pt x="4854237" y="2350443"/>
                  <a:pt x="4854237" y="2350443"/>
                  <a:pt x="3811717" y="4145734"/>
                </a:cubicBezTo>
                <a:cubicBezTo>
                  <a:pt x="3748806" y="4262137"/>
                  <a:pt x="3622985" y="4333769"/>
                  <a:pt x="3492669" y="4333769"/>
                </a:cubicBezTo>
                <a:cubicBezTo>
                  <a:pt x="3492669" y="4333769"/>
                  <a:pt x="3492669" y="4333769"/>
                  <a:pt x="1412122" y="4333769"/>
                </a:cubicBezTo>
                <a:cubicBezTo>
                  <a:pt x="1277313" y="4333769"/>
                  <a:pt x="1155985" y="4262137"/>
                  <a:pt x="1088581" y="4145734"/>
                </a:cubicBezTo>
                <a:cubicBezTo>
                  <a:pt x="1088581" y="4145734"/>
                  <a:pt x="1088581" y="4145734"/>
                  <a:pt x="50554" y="2350443"/>
                </a:cubicBezTo>
                <a:cubicBezTo>
                  <a:pt x="-16851" y="2238517"/>
                  <a:pt x="-16851" y="2095252"/>
                  <a:pt x="50554" y="1983326"/>
                </a:cubicBezTo>
                <a:cubicBezTo>
                  <a:pt x="50554" y="1983326"/>
                  <a:pt x="50554" y="1983326"/>
                  <a:pt x="1088581" y="188036"/>
                </a:cubicBezTo>
                <a:cubicBezTo>
                  <a:pt x="1155985" y="71633"/>
                  <a:pt x="1277313" y="0"/>
                  <a:pt x="1412122" y="0"/>
                </a:cubicBezTo>
                <a:close/>
              </a:path>
            </a:pathLst>
          </a:custGeom>
          <a:solidFill>
            <a:srgbClr val="F2F2F2"/>
          </a:solidFill>
          <a:ln>
            <a:noFill/>
          </a:ln>
        </p:spPr>
      </p:pic>
      <p:sp>
        <p:nvSpPr>
          <p:cNvPr id="230" name="Google Shape;230;p4"/>
          <p:cNvSpPr/>
          <p:nvPr/>
        </p:nvSpPr>
        <p:spPr>
          <a:xfrm>
            <a:off x="24548" y="3507927"/>
            <a:ext cx="1043828" cy="916010"/>
          </a:xfrm>
          <a:custGeom>
            <a:avLst/>
            <a:gdLst/>
            <a:ahLst/>
            <a:cxnLst/>
            <a:rect l="l" t="t" r="r" b="b"/>
            <a:pathLst>
              <a:path w="1099" h="968" extrusionOk="0">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cmpd="sng">
            <a:solidFill>
              <a:srgbClr val="595959"/>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pic>
        <p:nvPicPr>
          <p:cNvPr id="235" name="Google Shape;235;p3" descr="Picture placeholder"/>
          <p:cNvPicPr preferRelativeResize="0">
            <a:picLocks noGrp="1"/>
          </p:cNvPicPr>
          <p:nvPr>
            <p:ph type="pic" idx="2"/>
          </p:nvPr>
        </p:nvPicPr>
        <p:blipFill rotWithShape="1">
          <a:blip r:embed="rId3">
            <a:alphaModFix/>
          </a:blip>
          <a:srcRect/>
          <a:stretch/>
        </p:blipFill>
        <p:spPr>
          <a:xfrm>
            <a:off x="0" y="289232"/>
            <a:ext cx="3954954" cy="2662536"/>
          </a:xfrm>
          <a:prstGeom prst="rect">
            <a:avLst/>
          </a:prstGeom>
          <a:solidFill>
            <a:srgbClr val="F2F2F2"/>
          </a:solidFill>
          <a:ln>
            <a:noFill/>
          </a:ln>
        </p:spPr>
      </p:pic>
      <p:sp>
        <p:nvSpPr>
          <p:cNvPr id="240" name="Google Shape;240;p3"/>
          <p:cNvSpPr>
            <a:spLocks noGrp="1"/>
          </p:cNvSpPr>
          <p:nvPr>
            <p:ph type="ctrTitle"/>
          </p:nvPr>
        </p:nvSpPr>
        <p:spPr>
          <a:xfrm>
            <a:off x="714301" y="2392366"/>
            <a:ext cx="8324850" cy="3148012"/>
          </a:xfrm>
          <a:prstGeom prst="roundRect">
            <a:avLst>
              <a:gd name="adj" fmla="val 2139"/>
            </a:avLst>
          </a:prstGeom>
          <a:gradFill>
            <a:gsLst>
              <a:gs pos="0">
                <a:srgbClr val="3F3F3F"/>
              </a:gs>
              <a:gs pos="100000">
                <a:srgbClr val="0C0C0C"/>
              </a:gs>
            </a:gsLst>
            <a:lin ang="10800000" scaled="0"/>
          </a:gradFill>
          <a:ln w="9525" cap="flat" cmpd="sng">
            <a:solidFill>
              <a:srgbClr val="7F7F7F"/>
            </a:solidFill>
            <a:prstDash val="solid"/>
            <a:round/>
            <a:headEnd type="none" w="sm" len="sm"/>
            <a:tailEnd type="none" w="sm" len="sm"/>
          </a:ln>
        </p:spPr>
        <p:txBody>
          <a:bodyPr spcFirstLastPara="1" wrap="square" lIns="180000" tIns="288000" rIns="180000" bIns="180000" anchor="t" anchorCtr="0">
            <a:noAutofit/>
          </a:bodyPr>
          <a:lstStyle/>
          <a:p>
            <a:pPr marL="0" lvl="0" indent="0" algn="l" rtl="0">
              <a:lnSpc>
                <a:spcPct val="80000"/>
              </a:lnSpc>
              <a:spcBef>
                <a:spcPts val="0"/>
              </a:spcBef>
              <a:spcAft>
                <a:spcPts val="0"/>
              </a:spcAft>
              <a:buClr>
                <a:srgbClr val="F2F2F2"/>
              </a:buClr>
              <a:buSzPts val="5000"/>
              <a:buFont typeface="Corbel"/>
              <a:buNone/>
            </a:pPr>
            <a:r>
              <a:rPr lang="en-US"/>
              <a:t> </a:t>
            </a:r>
            <a:endParaRPr/>
          </a:p>
        </p:txBody>
      </p:sp>
      <p:sp>
        <p:nvSpPr>
          <p:cNvPr id="239" name="Google Shape;239;p3"/>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6</a:t>
            </a:fld>
            <a:endParaRPr/>
          </a:p>
        </p:txBody>
      </p:sp>
      <p:sp>
        <p:nvSpPr>
          <p:cNvPr id="236" name="Google Shape;236;p3"/>
          <p:cNvSpPr/>
          <p:nvPr/>
        </p:nvSpPr>
        <p:spPr>
          <a:xfrm>
            <a:off x="8713227" y="2049174"/>
            <a:ext cx="1838651" cy="1613506"/>
          </a:xfrm>
          <a:custGeom>
            <a:avLst/>
            <a:gdLst/>
            <a:ahLst/>
            <a:cxnLst/>
            <a:rect l="l" t="t" r="r" b="b"/>
            <a:pathLst>
              <a:path w="1099" h="968" extrusionOk="0">
                <a:moveTo>
                  <a:pt x="781" y="0"/>
                </a:moveTo>
                <a:cubicBezTo>
                  <a:pt x="318" y="0"/>
                  <a:pt x="318" y="0"/>
                  <a:pt x="318" y="0"/>
                </a:cubicBezTo>
                <a:cubicBezTo>
                  <a:pt x="288" y="0"/>
                  <a:pt x="261" y="16"/>
                  <a:pt x="246" y="42"/>
                </a:cubicBezTo>
                <a:cubicBezTo>
                  <a:pt x="15" y="443"/>
                  <a:pt x="15" y="443"/>
                  <a:pt x="15" y="443"/>
                </a:cubicBezTo>
                <a:cubicBezTo>
                  <a:pt x="0" y="468"/>
                  <a:pt x="0" y="500"/>
                  <a:pt x="15" y="525"/>
                </a:cubicBezTo>
                <a:cubicBezTo>
                  <a:pt x="246" y="926"/>
                  <a:pt x="246" y="926"/>
                  <a:pt x="246" y="926"/>
                </a:cubicBezTo>
                <a:cubicBezTo>
                  <a:pt x="261" y="952"/>
                  <a:pt x="288" y="968"/>
                  <a:pt x="318" y="968"/>
                </a:cubicBezTo>
                <a:cubicBezTo>
                  <a:pt x="781" y="968"/>
                  <a:pt x="781" y="968"/>
                  <a:pt x="781" y="968"/>
                </a:cubicBezTo>
                <a:cubicBezTo>
                  <a:pt x="810" y="968"/>
                  <a:pt x="838" y="952"/>
                  <a:pt x="852" y="926"/>
                </a:cubicBezTo>
                <a:cubicBezTo>
                  <a:pt x="1084" y="525"/>
                  <a:pt x="1084" y="525"/>
                  <a:pt x="1084" y="525"/>
                </a:cubicBezTo>
                <a:cubicBezTo>
                  <a:pt x="1099" y="500"/>
                  <a:pt x="1099" y="468"/>
                  <a:pt x="1084" y="443"/>
                </a:cubicBezTo>
                <a:cubicBezTo>
                  <a:pt x="852" y="42"/>
                  <a:pt x="852" y="42"/>
                  <a:pt x="852" y="42"/>
                </a:cubicBezTo>
                <a:cubicBezTo>
                  <a:pt x="838" y="16"/>
                  <a:pt x="810" y="0"/>
                  <a:pt x="781" y="0"/>
                </a:cubicBezTo>
                <a:close/>
              </a:path>
            </a:pathLst>
          </a:custGeom>
          <a:noFill/>
          <a:ln w="63500" cap="flat" cmpd="sng">
            <a:solidFill>
              <a:srgbClr val="F2F2F2"/>
            </a:solidFill>
            <a:prstDash val="solid"/>
            <a:miter lim="800000"/>
            <a:headEnd type="none" w="sm" len="sm"/>
            <a:tailEnd type="none" w="sm" len="sm"/>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237" name="Google Shape;237;p3"/>
          <p:cNvSpPr/>
          <p:nvPr/>
        </p:nvSpPr>
        <p:spPr>
          <a:xfrm flipH="1">
            <a:off x="9582" y="3429000"/>
            <a:ext cx="2494930" cy="3139768"/>
          </a:xfrm>
          <a:custGeom>
            <a:avLst/>
            <a:gdLst/>
            <a:ahLst/>
            <a:cxnLst/>
            <a:rect l="l" t="t" r="r" b="b"/>
            <a:pathLst>
              <a:path w="2494930" h="3139768" extrusionOk="0">
                <a:moveTo>
                  <a:pt x="2000924" y="1087415"/>
                </a:moveTo>
                <a:cubicBezTo>
                  <a:pt x="2030940" y="1087415"/>
                  <a:pt x="2057955" y="1103365"/>
                  <a:pt x="2072963" y="1129282"/>
                </a:cubicBezTo>
                <a:cubicBezTo>
                  <a:pt x="2304085" y="1529014"/>
                  <a:pt x="2304085" y="1529014"/>
                  <a:pt x="2304085" y="1529014"/>
                </a:cubicBezTo>
                <a:cubicBezTo>
                  <a:pt x="2319093" y="1553935"/>
                  <a:pt x="2319093" y="1585834"/>
                  <a:pt x="2304085" y="1610754"/>
                </a:cubicBezTo>
                <a:cubicBezTo>
                  <a:pt x="2072963" y="2010486"/>
                  <a:pt x="2072963" y="2010486"/>
                  <a:pt x="2072963" y="2010486"/>
                </a:cubicBezTo>
                <a:cubicBezTo>
                  <a:pt x="2057955" y="2036404"/>
                  <a:pt x="2030940" y="2052353"/>
                  <a:pt x="2000924" y="2052353"/>
                </a:cubicBezTo>
                <a:cubicBezTo>
                  <a:pt x="1537679" y="2052353"/>
                  <a:pt x="1537679" y="2052353"/>
                  <a:pt x="1537679" y="2052353"/>
                </a:cubicBezTo>
                <a:cubicBezTo>
                  <a:pt x="1508663" y="2052353"/>
                  <a:pt x="1480649" y="2036404"/>
                  <a:pt x="1466641" y="2010486"/>
                </a:cubicBezTo>
                <a:cubicBezTo>
                  <a:pt x="1234518" y="1610754"/>
                  <a:pt x="1234518" y="1610754"/>
                  <a:pt x="1234518" y="1610754"/>
                </a:cubicBezTo>
                <a:cubicBezTo>
                  <a:pt x="1219510" y="1585834"/>
                  <a:pt x="1219510" y="1553935"/>
                  <a:pt x="1234518" y="1529014"/>
                </a:cubicBezTo>
                <a:cubicBezTo>
                  <a:pt x="1466641" y="1129282"/>
                  <a:pt x="1466641" y="1129282"/>
                  <a:pt x="1466641" y="1129282"/>
                </a:cubicBezTo>
                <a:cubicBezTo>
                  <a:pt x="1480649" y="1103365"/>
                  <a:pt x="1508663" y="1087415"/>
                  <a:pt x="1537679" y="1087415"/>
                </a:cubicBezTo>
                <a:cubicBezTo>
                  <a:pt x="2000924" y="1087415"/>
                  <a:pt x="2000924" y="1087415"/>
                  <a:pt x="2000924" y="1087415"/>
                </a:cubicBezTo>
                <a:close/>
                <a:moveTo>
                  <a:pt x="1516872" y="0"/>
                </a:moveTo>
                <a:lnTo>
                  <a:pt x="1481849" y="0"/>
                </a:lnTo>
                <a:lnTo>
                  <a:pt x="1237282" y="0"/>
                </a:lnTo>
                <a:lnTo>
                  <a:pt x="99481" y="0"/>
                </a:lnTo>
                <a:cubicBezTo>
                  <a:pt x="44540" y="0"/>
                  <a:pt x="0" y="44921"/>
                  <a:pt x="0" y="100333"/>
                </a:cubicBezTo>
                <a:lnTo>
                  <a:pt x="0" y="1039826"/>
                </a:lnTo>
                <a:lnTo>
                  <a:pt x="0" y="2099942"/>
                </a:lnTo>
                <a:lnTo>
                  <a:pt x="0" y="3039435"/>
                </a:lnTo>
                <a:cubicBezTo>
                  <a:pt x="0" y="3094847"/>
                  <a:pt x="44540" y="3139768"/>
                  <a:pt x="99481" y="3139768"/>
                </a:cubicBezTo>
                <a:lnTo>
                  <a:pt x="1237282" y="3139768"/>
                </a:lnTo>
                <a:lnTo>
                  <a:pt x="1481849" y="3139768"/>
                </a:lnTo>
                <a:lnTo>
                  <a:pt x="1556045" y="3139768"/>
                </a:lnTo>
                <a:lnTo>
                  <a:pt x="1600213" y="3121251"/>
                </a:lnTo>
                <a:cubicBezTo>
                  <a:pt x="1640826" y="3097545"/>
                  <a:pt x="1675286" y="3063213"/>
                  <a:pt x="1699900" y="3020706"/>
                </a:cubicBezTo>
                <a:cubicBezTo>
                  <a:pt x="1699900" y="3020706"/>
                  <a:pt x="1699900" y="3020706"/>
                  <a:pt x="2458009" y="1709539"/>
                </a:cubicBezTo>
                <a:cubicBezTo>
                  <a:pt x="2507237" y="1627796"/>
                  <a:pt x="2507237" y="1523164"/>
                  <a:pt x="2458009" y="1441420"/>
                </a:cubicBezTo>
                <a:cubicBezTo>
                  <a:pt x="2458009" y="1441420"/>
                  <a:pt x="2458009" y="1441420"/>
                  <a:pt x="1699900" y="130253"/>
                </a:cubicBezTo>
                <a:cubicBezTo>
                  <a:pt x="1662979" y="66493"/>
                  <a:pt x="1603905" y="21126"/>
                  <a:pt x="1535140" y="2427"/>
                </a:cubicBezTo>
                <a:close/>
              </a:path>
            </a:pathLst>
          </a:custGeom>
          <a:gradFill>
            <a:gsLst>
              <a:gs pos="0">
                <a:schemeClr val="dk1"/>
              </a:gs>
              <a:gs pos="100000">
                <a:srgbClr val="3F3F3F"/>
              </a:gs>
            </a:gsLst>
            <a:lin ang="0" scaled="0"/>
          </a:gradFill>
          <a:ln w="9525" cap="flat" cmpd="sng">
            <a:solidFill>
              <a:srgbClr val="262626"/>
            </a:solidFill>
            <a:prstDash val="solid"/>
            <a:round/>
            <a:headEnd type="none" w="sm" len="sm"/>
            <a:tailEnd type="none" w="sm" len="sm"/>
          </a:ln>
        </p:spPr>
        <p:txBody>
          <a:bodyPr spcFirstLastPara="1" wrap="square" lIns="180000" tIns="288000" rIns="180000" bIns="180000" anchor="t" anchorCtr="0">
            <a:noAutofit/>
          </a:bodyPr>
          <a:lstStyle/>
          <a:p>
            <a:pPr marL="0" marR="0" lvl="0" indent="0" algn="l" rtl="0">
              <a:lnSpc>
                <a:spcPct val="80000"/>
              </a:lnSpc>
              <a:spcBef>
                <a:spcPts val="0"/>
              </a:spcBef>
              <a:spcAft>
                <a:spcPts val="0"/>
              </a:spcAft>
              <a:buClr>
                <a:srgbClr val="F2F2F2"/>
              </a:buClr>
              <a:buSzPts val="5000"/>
              <a:buFont typeface="Corbel"/>
              <a:buNone/>
            </a:pPr>
            <a:endParaRPr sz="5000" b="1" i="0" u="none" strike="noStrike" cap="none">
              <a:solidFill>
                <a:srgbClr val="F2F2F2"/>
              </a:solidFill>
              <a:latin typeface="Corbel"/>
              <a:ea typeface="Corbel"/>
              <a:cs typeface="Corbel"/>
              <a:sym typeface="Corbel"/>
            </a:endParaRPr>
          </a:p>
        </p:txBody>
      </p:sp>
      <p:sp>
        <p:nvSpPr>
          <p:cNvPr id="238" name="Google Shape;238;p3"/>
          <p:cNvSpPr/>
          <p:nvPr/>
        </p:nvSpPr>
        <p:spPr>
          <a:xfrm rot="10800000" flipH="1">
            <a:off x="3915924" y="4962520"/>
            <a:ext cx="476249" cy="424971"/>
          </a:xfrm>
          <a:prstGeom prst="triangle">
            <a:avLst>
              <a:gd name="adj" fmla="val 100000"/>
            </a:avLst>
          </a:prstGeom>
          <a:solidFill>
            <a:schemeClr val="accent1"/>
          </a:solidFill>
          <a:ln w="9525" cap="flat" cmpd="sng">
            <a:solidFill>
              <a:srgbClr val="595959"/>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1" name="Google Shape;241;p3"/>
          <p:cNvSpPr txBox="1"/>
          <p:nvPr/>
        </p:nvSpPr>
        <p:spPr>
          <a:xfrm>
            <a:off x="1257047" y="2580319"/>
            <a:ext cx="4838953" cy="2677616"/>
          </a:xfrm>
          <a:prstGeom prst="rect">
            <a:avLst/>
          </a:prstGeom>
          <a:noFill/>
          <a:ln>
            <a:noFill/>
          </a:ln>
        </p:spPr>
        <p:txBody>
          <a:bodyPr spcFirstLastPara="1" wrap="square" lIns="91425" tIns="45700" rIns="91425" bIns="45700" anchor="t" anchorCtr="0">
            <a:spAutoFit/>
          </a:bodyPr>
          <a:lstStyle/>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Weather Data </a:t>
            </a:r>
            <a:endParaRPr sz="32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Health Indicators </a:t>
            </a:r>
            <a:endParaRPr sz="32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Affordability/Cost of Living  </a:t>
            </a:r>
            <a:endParaRPr sz="32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Median Income </a:t>
            </a:r>
            <a:endParaRPr sz="1400" b="0" i="0" u="none" strike="noStrike" cap="none">
              <a:solidFill>
                <a:srgbClr val="000000"/>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Recreation </a:t>
            </a:r>
            <a:endParaRPr sz="3200" b="0" i="0" u="none" strike="noStrike" cap="none">
              <a:solidFill>
                <a:schemeClr val="lt1"/>
              </a:solidFill>
              <a:latin typeface="Arial"/>
              <a:ea typeface="Arial"/>
              <a:cs typeface="Arial"/>
              <a:sym typeface="Arial"/>
            </a:endParaRPr>
          </a:p>
          <a:p>
            <a:pPr marL="285750" marR="0" lvl="0" indent="-285750" algn="l" rtl="0">
              <a:lnSpc>
                <a:spcPct val="100000"/>
              </a:lnSpc>
              <a:spcBef>
                <a:spcPts val="0"/>
              </a:spcBef>
              <a:spcAft>
                <a:spcPts val="0"/>
              </a:spcAft>
              <a:buClr>
                <a:srgbClr val="000000"/>
              </a:buClr>
              <a:buSzPts val="2800"/>
              <a:buFont typeface="Arial"/>
              <a:buChar char="•"/>
            </a:pPr>
            <a:r>
              <a:rPr lang="en-US" sz="2800" b="0" i="0" u="none" strike="noStrike" cap="none">
                <a:solidFill>
                  <a:schemeClr val="lt1"/>
                </a:solidFill>
                <a:latin typeface="Arial"/>
                <a:ea typeface="Arial"/>
                <a:cs typeface="Arial"/>
                <a:sym typeface="Arial"/>
              </a:rPr>
              <a:t>Crime rate</a:t>
            </a:r>
            <a:endParaRPr sz="3200" b="0" i="0" u="none" strike="noStrike" cap="none">
              <a:solidFill>
                <a:schemeClr val="lt1"/>
              </a:solidFill>
              <a:latin typeface="Arial"/>
              <a:ea typeface="Arial"/>
              <a:cs typeface="Arial"/>
              <a:sym typeface="Arial"/>
            </a:endParaRPr>
          </a:p>
        </p:txBody>
      </p:sp>
      <p:sp>
        <p:nvSpPr>
          <p:cNvPr id="242" name="Google Shape;242;p3"/>
          <p:cNvSpPr txBox="1"/>
          <p:nvPr/>
        </p:nvSpPr>
        <p:spPr>
          <a:xfrm>
            <a:off x="4876726" y="776776"/>
            <a:ext cx="5386411" cy="83095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500"/>
              <a:buFont typeface="Arial"/>
              <a:buNone/>
            </a:pPr>
            <a:r>
              <a:rPr lang="en-US" sz="4500" b="1" i="1" u="none" strike="noStrike" cap="none" dirty="0">
                <a:solidFill>
                  <a:schemeClr val="dk1"/>
                </a:solidFill>
                <a:latin typeface="Baumans"/>
                <a:ea typeface="Baumans"/>
                <a:cs typeface="Baumans"/>
                <a:sym typeface="Baumans"/>
              </a:rPr>
              <a:t>Key </a:t>
            </a:r>
            <a:r>
              <a:rPr lang="en-US" sz="4800" spc="-50" dirty="0">
                <a:solidFill>
                  <a:srgbClr val="3F3F3F"/>
                </a:solidFill>
                <a:latin typeface="+mj-lt"/>
                <a:ea typeface="+mj-ea"/>
                <a:cs typeface="+mj-cs"/>
                <a:sym typeface="Baumans"/>
              </a:rPr>
              <a:t>Attributes</a:t>
            </a:r>
            <a:endParaRPr sz="4800" spc="-50" dirty="0">
              <a:solidFill>
                <a:srgbClr val="3F3F3F"/>
              </a:solidFill>
              <a:latin typeface="+mj-lt"/>
              <a:ea typeface="+mj-ea"/>
              <a:cs typeface="+mj-cs"/>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pic>
        <p:nvPicPr>
          <p:cNvPr id="247" name="Google Shape;247;p30"/>
          <p:cNvPicPr preferRelativeResize="0">
            <a:picLocks noGrp="1"/>
          </p:cNvPicPr>
          <p:nvPr>
            <p:ph type="pic" idx="2"/>
          </p:nvPr>
        </p:nvPicPr>
        <p:blipFill rotWithShape="1">
          <a:blip r:embed="rId3">
            <a:alphaModFix/>
          </a:blip>
          <a:srcRect l="17909" r="17909"/>
          <a:stretch/>
        </p:blipFill>
        <p:spPr>
          <a:prstGeom prst="rect">
            <a:avLst/>
          </a:prstGeom>
          <a:solidFill>
            <a:srgbClr val="F2F2F2"/>
          </a:solidFill>
          <a:ln>
            <a:noFill/>
          </a:ln>
        </p:spPr>
      </p:pic>
      <p:sp>
        <p:nvSpPr>
          <p:cNvPr id="248" name="Google Shape;248;p30"/>
          <p:cNvSpPr txBox="1">
            <a:spLocks noGrp="1"/>
          </p:cNvSpPr>
          <p:nvPr>
            <p:ph type="title"/>
          </p:nvPr>
        </p:nvSpPr>
        <p:spPr>
          <a:xfrm>
            <a:off x="432000" y="315311"/>
            <a:ext cx="6567890" cy="998482"/>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dirty="0"/>
              <a:t>Major Considerations for Retiree Housing Choices</a:t>
            </a:r>
            <a:endParaRPr dirty="0"/>
          </a:p>
        </p:txBody>
      </p:sp>
      <p:sp>
        <p:nvSpPr>
          <p:cNvPr id="249" name="Google Shape;249;p30"/>
          <p:cNvSpPr>
            <a:spLocks noGrp="1"/>
          </p:cNvSpPr>
          <p:nvPr>
            <p:ph type="body" idx="1"/>
          </p:nvPr>
        </p:nvSpPr>
        <p:spPr>
          <a:xfrm>
            <a:off x="299652" y="1350900"/>
            <a:ext cx="7051642" cy="4926343"/>
          </a:xfrm>
          <a:prstGeom prst="roundRect">
            <a:avLst>
              <a:gd name="adj" fmla="val 16667"/>
            </a:avLst>
          </a:prstGeom>
          <a:solidFill>
            <a:schemeClr val="dk1"/>
          </a:solidFill>
          <a:ln w="25400" cap="flat" cmpd="sng">
            <a:solidFill>
              <a:schemeClr val="dk1"/>
            </a:solidFill>
            <a:prstDash val="solid"/>
            <a:round/>
            <a:headEnd type="none" w="sm" len="sm"/>
            <a:tailEnd type="none" w="sm" len="sm"/>
          </a:ln>
        </p:spPr>
        <p:txBody>
          <a:bodyPr spcFirstLastPara="1" wrap="square" lIns="0" tIns="0" rIns="0" bIns="0" anchor="t" anchorCtr="0">
            <a:noAutofit/>
          </a:bodyPr>
          <a:lstStyle/>
          <a:p>
            <a:pPr marL="457200" lvl="0" indent="-342900" algn="l" rtl="0">
              <a:lnSpc>
                <a:spcPct val="90000"/>
              </a:lnSpc>
              <a:spcBef>
                <a:spcPts val="1000"/>
              </a:spcBef>
              <a:spcAft>
                <a:spcPts val="0"/>
              </a:spcAft>
              <a:buClr>
                <a:srgbClr val="3F3F3F"/>
              </a:buClr>
              <a:buSzPts val="1800"/>
              <a:buChar char="•"/>
            </a:pPr>
            <a:r>
              <a:rPr lang="en-US" dirty="0">
                <a:solidFill>
                  <a:schemeClr val="lt1"/>
                </a:solidFill>
                <a:latin typeface="Arial"/>
                <a:ea typeface="Arial"/>
                <a:cs typeface="Arial"/>
                <a:sym typeface="Arial"/>
              </a:rPr>
              <a:t>80% of adults 50+ believe its extremely or very important to have:</a:t>
            </a:r>
            <a:endParaRPr dirty="0"/>
          </a:p>
          <a:p>
            <a:pPr marL="914400" lvl="1" indent="-330200" algn="l" rtl="0">
              <a:lnSpc>
                <a:spcPct val="90000"/>
              </a:lnSpc>
              <a:spcBef>
                <a:spcPts val="500"/>
              </a:spcBef>
              <a:spcAft>
                <a:spcPts val="0"/>
              </a:spcAft>
              <a:buSzPts val="1600"/>
              <a:buChar char="•"/>
            </a:pPr>
            <a:r>
              <a:rPr lang="en-US" b="1" dirty="0">
                <a:solidFill>
                  <a:schemeClr val="lt1"/>
                </a:solidFill>
                <a:latin typeface="Arial"/>
                <a:ea typeface="Arial"/>
                <a:cs typeface="Arial"/>
                <a:sym typeface="Arial"/>
              </a:rPr>
              <a:t>Safe parks</a:t>
            </a:r>
            <a:endParaRPr dirty="0"/>
          </a:p>
          <a:p>
            <a:pPr marL="914400" lvl="1" indent="-330200" algn="l" rtl="0">
              <a:lnSpc>
                <a:spcPct val="90000"/>
              </a:lnSpc>
              <a:spcBef>
                <a:spcPts val="500"/>
              </a:spcBef>
              <a:spcAft>
                <a:spcPts val="0"/>
              </a:spcAft>
              <a:buSzPts val="1600"/>
              <a:buChar char="•"/>
            </a:pPr>
            <a:r>
              <a:rPr lang="en-US" dirty="0">
                <a:solidFill>
                  <a:schemeClr val="lt1"/>
                </a:solidFill>
                <a:latin typeface="Arial"/>
                <a:ea typeface="Arial"/>
                <a:cs typeface="Arial"/>
                <a:sym typeface="Arial"/>
              </a:rPr>
              <a:t>Well-maintained streets, hospitals, and healthcare facilities</a:t>
            </a:r>
            <a:endParaRPr dirty="0"/>
          </a:p>
          <a:p>
            <a:pPr marL="914400" lvl="1" indent="-330200" algn="l" rtl="0">
              <a:lnSpc>
                <a:spcPct val="90000"/>
              </a:lnSpc>
              <a:spcBef>
                <a:spcPts val="500"/>
              </a:spcBef>
              <a:spcAft>
                <a:spcPts val="0"/>
              </a:spcAft>
              <a:buSzPts val="1600"/>
              <a:buChar char="•"/>
            </a:pPr>
            <a:r>
              <a:rPr lang="en-US" dirty="0">
                <a:solidFill>
                  <a:schemeClr val="lt1"/>
                </a:solidFill>
                <a:latin typeface="Arial"/>
                <a:ea typeface="Arial"/>
                <a:cs typeface="Arial"/>
                <a:sym typeface="Arial"/>
              </a:rPr>
              <a:t>Conveniently located grocery stores (AARP 2018 Retirement Survey)</a:t>
            </a:r>
            <a:endParaRPr dirty="0"/>
          </a:p>
          <a:p>
            <a:pPr marL="457200" lvl="0" indent="-342900" algn="l" rtl="0">
              <a:lnSpc>
                <a:spcPct val="90000"/>
              </a:lnSpc>
              <a:spcBef>
                <a:spcPts val="1000"/>
              </a:spcBef>
              <a:spcAft>
                <a:spcPts val="0"/>
              </a:spcAft>
              <a:buClr>
                <a:srgbClr val="3F3F3F"/>
              </a:buClr>
              <a:buSzPts val="1800"/>
              <a:buChar char="•"/>
            </a:pPr>
            <a:r>
              <a:rPr lang="en-US" dirty="0">
                <a:solidFill>
                  <a:schemeClr val="lt1"/>
                </a:solidFill>
                <a:latin typeface="Arial"/>
                <a:ea typeface="Arial"/>
                <a:cs typeface="Arial"/>
                <a:sym typeface="Arial"/>
              </a:rPr>
              <a:t>80% of retirees say it is important to </a:t>
            </a:r>
            <a:r>
              <a:rPr lang="en-US" b="1" dirty="0">
                <a:solidFill>
                  <a:schemeClr val="lt1"/>
                </a:solidFill>
                <a:latin typeface="Arial"/>
                <a:ea typeface="Arial"/>
                <a:cs typeface="Arial"/>
                <a:sym typeface="Arial"/>
              </a:rPr>
              <a:t>live in a desirable/ preferred climate</a:t>
            </a:r>
            <a:endParaRPr dirty="0"/>
          </a:p>
          <a:p>
            <a:pPr marL="457200" lvl="0" indent="-342900" algn="l" rtl="0">
              <a:lnSpc>
                <a:spcPct val="90000"/>
              </a:lnSpc>
              <a:spcBef>
                <a:spcPts val="1000"/>
              </a:spcBef>
              <a:spcAft>
                <a:spcPts val="0"/>
              </a:spcAft>
              <a:buClr>
                <a:srgbClr val="3F3F3F"/>
              </a:buClr>
              <a:buSzPts val="1800"/>
              <a:buChar char="•"/>
            </a:pPr>
            <a:r>
              <a:rPr lang="en-US" dirty="0">
                <a:solidFill>
                  <a:schemeClr val="lt1"/>
                </a:solidFill>
                <a:latin typeface="Arial"/>
                <a:ea typeface="Arial"/>
                <a:cs typeface="Arial"/>
                <a:sym typeface="Arial"/>
              </a:rPr>
              <a:t>80% of retirees say it is important to live near parks for opportunities to enjoy nature/scenery (Housing Retirement Survey, 2017)</a:t>
            </a:r>
            <a:endParaRPr dirty="0"/>
          </a:p>
          <a:p>
            <a:pPr marL="457200" lvl="0" indent="-342900" algn="l" rtl="0">
              <a:lnSpc>
                <a:spcPct val="90000"/>
              </a:lnSpc>
              <a:spcBef>
                <a:spcPts val="1000"/>
              </a:spcBef>
              <a:spcAft>
                <a:spcPts val="0"/>
              </a:spcAft>
              <a:buClr>
                <a:srgbClr val="3F3F3F"/>
              </a:buClr>
              <a:buSzPts val="1800"/>
              <a:buChar char="•"/>
            </a:pPr>
            <a:r>
              <a:rPr lang="en-US" dirty="0">
                <a:solidFill>
                  <a:schemeClr val="lt1"/>
                </a:solidFill>
                <a:latin typeface="Arial"/>
                <a:ea typeface="Arial"/>
                <a:cs typeface="Arial"/>
                <a:sym typeface="Arial"/>
              </a:rPr>
              <a:t>75% of adult consumers report that </a:t>
            </a:r>
            <a:r>
              <a:rPr lang="en-US" b="1" dirty="0">
                <a:solidFill>
                  <a:schemeClr val="lt1"/>
                </a:solidFill>
                <a:latin typeface="Arial"/>
                <a:ea typeface="Arial"/>
                <a:cs typeface="Arial"/>
                <a:sym typeface="Arial"/>
              </a:rPr>
              <a:t>low crime </a:t>
            </a:r>
            <a:r>
              <a:rPr lang="en-US" dirty="0">
                <a:solidFill>
                  <a:schemeClr val="lt1"/>
                </a:solidFill>
                <a:latin typeface="Arial"/>
                <a:ea typeface="Arial"/>
                <a:cs typeface="Arial"/>
                <a:sym typeface="Arial"/>
              </a:rPr>
              <a:t>was a very important or mandatory consideration for moving (2017 Senior Living Survey)</a:t>
            </a:r>
            <a:endParaRPr dirty="0"/>
          </a:p>
        </p:txBody>
      </p:sp>
      <p:sp>
        <p:nvSpPr>
          <p:cNvPr id="250" name="Google Shape;250;p30"/>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7</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31"/>
          <p:cNvSpPr txBox="1">
            <a:spLocks noGrp="1"/>
          </p:cNvSpPr>
          <p:nvPr>
            <p:ph type="title"/>
          </p:nvPr>
        </p:nvSpPr>
        <p:spPr>
          <a:xfrm>
            <a:off x="1168564" y="301841"/>
            <a:ext cx="9016800" cy="744148"/>
          </a:xfrm>
          <a:prstGeom prst="rect">
            <a:avLst/>
          </a:prstGeom>
          <a:noFill/>
          <a:ln>
            <a:noFill/>
          </a:ln>
        </p:spPr>
        <p:txBody>
          <a:bodyPr spcFirstLastPara="1" wrap="square" lIns="0" tIns="0" rIns="0" bIns="0" anchor="ctr" anchorCtr="0">
            <a:noAutofit/>
          </a:bodyPr>
          <a:lstStyle/>
          <a:p>
            <a:pPr marL="0" lvl="0" indent="0" algn="ctr" rtl="0">
              <a:lnSpc>
                <a:spcPct val="90000"/>
              </a:lnSpc>
              <a:spcBef>
                <a:spcPts val="0"/>
              </a:spcBef>
              <a:spcAft>
                <a:spcPts val="0"/>
              </a:spcAft>
              <a:buClr>
                <a:srgbClr val="3F3F3F"/>
              </a:buClr>
              <a:buSzPts val="3200"/>
              <a:buFont typeface="Corbel"/>
              <a:buNone/>
            </a:pPr>
            <a:r>
              <a:rPr lang="en-US"/>
              <a:t>Top Divisions/Cities With Baby Boomers (55+)</a:t>
            </a:r>
            <a:endParaRPr/>
          </a:p>
        </p:txBody>
      </p:sp>
      <p:graphicFrame>
        <p:nvGraphicFramePr>
          <p:cNvPr id="256" name="Google Shape;256;p31"/>
          <p:cNvGraphicFramePr/>
          <p:nvPr/>
        </p:nvGraphicFramePr>
        <p:xfrm>
          <a:off x="831850" y="1310957"/>
          <a:ext cx="10020300" cy="4236085"/>
        </p:xfrm>
        <a:graphic>
          <a:graphicData uri="http://schemas.openxmlformats.org/drawingml/2006/table">
            <a:tbl>
              <a:tblPr>
                <a:noFill/>
                <a:tableStyleId>{C25810B2-6F81-48D6-910E-0C5D6D08586D}</a:tableStyleId>
              </a:tblPr>
              <a:tblGrid>
                <a:gridCol w="685575">
                  <a:extLst>
                    <a:ext uri="{9D8B030D-6E8A-4147-A177-3AD203B41FA5}">
                      <a16:colId xmlns:a16="http://schemas.microsoft.com/office/drawing/2014/main" val="20000"/>
                    </a:ext>
                  </a:extLst>
                </a:gridCol>
                <a:gridCol w="1018850">
                  <a:extLst>
                    <a:ext uri="{9D8B030D-6E8A-4147-A177-3AD203B41FA5}">
                      <a16:colId xmlns:a16="http://schemas.microsoft.com/office/drawing/2014/main" val="20001"/>
                    </a:ext>
                  </a:extLst>
                </a:gridCol>
                <a:gridCol w="1218825">
                  <a:extLst>
                    <a:ext uri="{9D8B030D-6E8A-4147-A177-3AD203B41FA5}">
                      <a16:colId xmlns:a16="http://schemas.microsoft.com/office/drawing/2014/main" val="20002"/>
                    </a:ext>
                  </a:extLst>
                </a:gridCol>
                <a:gridCol w="1172500">
                  <a:extLst>
                    <a:ext uri="{9D8B030D-6E8A-4147-A177-3AD203B41FA5}">
                      <a16:colId xmlns:a16="http://schemas.microsoft.com/office/drawing/2014/main" val="20003"/>
                    </a:ext>
                  </a:extLst>
                </a:gridCol>
                <a:gridCol w="1976100">
                  <a:extLst>
                    <a:ext uri="{9D8B030D-6E8A-4147-A177-3AD203B41FA5}">
                      <a16:colId xmlns:a16="http://schemas.microsoft.com/office/drawing/2014/main" val="20004"/>
                    </a:ext>
                  </a:extLst>
                </a:gridCol>
                <a:gridCol w="2031350">
                  <a:extLst>
                    <a:ext uri="{9D8B030D-6E8A-4147-A177-3AD203B41FA5}">
                      <a16:colId xmlns:a16="http://schemas.microsoft.com/office/drawing/2014/main" val="20005"/>
                    </a:ext>
                  </a:extLst>
                </a:gridCol>
                <a:gridCol w="1917100">
                  <a:extLst>
                    <a:ext uri="{9D8B030D-6E8A-4147-A177-3AD203B41FA5}">
                      <a16:colId xmlns:a16="http://schemas.microsoft.com/office/drawing/2014/main" val="20006"/>
                    </a:ext>
                  </a:extLst>
                </a:gridCol>
              </a:tblGrid>
              <a:tr h="92075">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YEAR</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Region</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State</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City</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BOOMER TOTAL (55+) FEMALE</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BOOMER TOTAL (55+) MALE</a:t>
                      </a:r>
                      <a:endParaRPr sz="1200" b="1"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BOOMER TOTAL (55+)</a:t>
                      </a:r>
                      <a:endParaRPr sz="1200" b="1"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0"/>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NORTHEAST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Massachusetts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Boston</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78208</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62048</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140256</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1"/>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NORTHEAST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New York</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Buffalo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35402</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27633</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63035</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2"/>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SOUTH</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 Carolina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Charlotte</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92525</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72642</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165167</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3"/>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MIDWEST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Illinois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Chicago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339676</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270143</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609819</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4"/>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MIDWEST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Ohio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Columbus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96104</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74991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171095</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5"/>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SOUTH</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Texas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Houston</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250345</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213441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463786</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6"/>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MIDWEST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Indiana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Indianapolis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112551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89791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202342</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7"/>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SOUTH</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Florida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Jacksonville</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120705</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97005</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217710</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8"/>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MIDWEST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Missouri</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Kansas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63746</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52554</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116300</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09"/>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California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Los Angeles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490583</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403108</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893691</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0"/>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SOUTH</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Tennessee</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Memphis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89467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66608</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156075</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1"/>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NORTHEAST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New York</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New York</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1222994</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931246</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2154240</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2"/>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NORTHEAST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Pennsylvania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Philadelphia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220505</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162439</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382944</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3"/>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Arizona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Phoenix</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172053</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151140</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323193</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4"/>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NORTHEAST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Pennsylvania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Pittsburgh</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45058</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34477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79535</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5"/>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TEXAS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Texas</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San Antonio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179263</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144644</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323907</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6"/>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California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San Diego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170551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146902</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317453</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7"/>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California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San Francisco</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120591</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110106</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230697</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8"/>
                  </a:ext>
                </a:extLst>
              </a:tr>
              <a:tr h="203200">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2017</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WEST</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California</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San Jose</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127710</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111412</a:t>
                      </a:r>
                      <a:endParaRPr sz="1200" b="0" i="0" u="none" strike="noStrike" cap="none">
                        <a:solidFill>
                          <a:srgbClr val="000000"/>
                        </a:solidFill>
                        <a:latin typeface="Calibri"/>
                        <a:ea typeface="Calibri"/>
                        <a:cs typeface="Calibri"/>
                        <a:sym typeface="Calibri"/>
                      </a:endParaRPr>
                    </a:p>
                  </a:txBody>
                  <a:tcPr marL="9525" marR="9525" marT="9525" marB="0" anchor="b"/>
                </a:tc>
                <a:tc>
                  <a:txBody>
                    <a:bodyPr/>
                    <a:lstStyle/>
                    <a:p>
                      <a:pPr marL="0" marR="0" lvl="0" indent="0" algn="ctr" rtl="0">
                        <a:lnSpc>
                          <a:spcPct val="100000"/>
                        </a:lnSpc>
                        <a:spcBef>
                          <a:spcPts val="0"/>
                        </a:spcBef>
                        <a:spcAft>
                          <a:spcPts val="0"/>
                        </a:spcAft>
                        <a:buClr>
                          <a:srgbClr val="000000"/>
                        </a:buClr>
                        <a:buSzPts val="1200"/>
                        <a:buFont typeface="Arial"/>
                        <a:buNone/>
                      </a:pPr>
                      <a:r>
                        <a:rPr lang="en-US" sz="1200" u="none" strike="noStrike" cap="none"/>
                        <a:t>239122</a:t>
                      </a:r>
                      <a:endParaRPr sz="1200" b="0" i="0" u="none" strike="noStrike" cap="none">
                        <a:solidFill>
                          <a:srgbClr val="000000"/>
                        </a:solidFill>
                        <a:latin typeface="Calibri"/>
                        <a:ea typeface="Calibri"/>
                        <a:cs typeface="Calibri"/>
                        <a:sym typeface="Calibri"/>
                      </a:endParaRPr>
                    </a:p>
                  </a:txBody>
                  <a:tcPr marL="9525" marR="9525" marT="9525" marB="0" anchor="b"/>
                </a:tc>
                <a:extLst>
                  <a:ext uri="{0D108BD9-81ED-4DB2-BD59-A6C34878D82A}">
                    <a16:rowId xmlns:a16="http://schemas.microsoft.com/office/drawing/2014/main" val="10019"/>
                  </a:ext>
                </a:extLst>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Google Shape;261;p32"/>
          <p:cNvSpPr txBox="1">
            <a:spLocks noGrp="1"/>
          </p:cNvSpPr>
          <p:nvPr>
            <p:ph type="title"/>
          </p:nvPr>
        </p:nvSpPr>
        <p:spPr>
          <a:xfrm>
            <a:off x="468095" y="287621"/>
            <a:ext cx="7978074" cy="432000"/>
          </a:xfrm>
          <a:prstGeom prst="rect">
            <a:avLst/>
          </a:prstGeom>
          <a:noFill/>
          <a:ln>
            <a:noFill/>
          </a:ln>
        </p:spPr>
        <p:txBody>
          <a:bodyPr spcFirstLastPara="1" wrap="square" lIns="0" tIns="0" rIns="0" bIns="0" anchor="ctr" anchorCtr="0">
            <a:noAutofit/>
          </a:bodyPr>
          <a:lstStyle/>
          <a:p>
            <a:pPr marL="0" lvl="0" indent="0" algn="l" rtl="0">
              <a:lnSpc>
                <a:spcPct val="90000"/>
              </a:lnSpc>
              <a:spcBef>
                <a:spcPts val="0"/>
              </a:spcBef>
              <a:spcAft>
                <a:spcPts val="0"/>
              </a:spcAft>
              <a:buClr>
                <a:srgbClr val="3F3F3F"/>
              </a:buClr>
              <a:buSzPts val="3200"/>
              <a:buFont typeface="Corbel"/>
              <a:buNone/>
            </a:pPr>
            <a:r>
              <a:rPr lang="en-US" dirty="0"/>
              <a:t>Retirement Home Outreach</a:t>
            </a:r>
            <a:endParaRPr dirty="0"/>
          </a:p>
        </p:txBody>
      </p:sp>
      <p:sp>
        <p:nvSpPr>
          <p:cNvPr id="262" name="Google Shape;262;p32"/>
          <p:cNvSpPr>
            <a:spLocks noGrp="1"/>
          </p:cNvSpPr>
          <p:nvPr>
            <p:ph type="sldNum" idx="12"/>
          </p:nvPr>
        </p:nvSpPr>
        <p:spPr>
          <a:prstGeom prst="roundRect">
            <a:avLst>
              <a:gd name="adj" fmla="val 9526"/>
            </a:avLst>
          </a:prstGeom>
          <a:gradFill>
            <a:gsLst>
              <a:gs pos="0">
                <a:srgbClr val="3F3F3F"/>
              </a:gs>
              <a:gs pos="20000">
                <a:srgbClr val="3F3F3F"/>
              </a:gs>
              <a:gs pos="82000">
                <a:schemeClr val="dk1"/>
              </a:gs>
              <a:gs pos="100000">
                <a:schemeClr val="dk1"/>
              </a:gs>
            </a:gsLst>
            <a:lin ang="3000000" scaled="0"/>
          </a:gradFill>
          <a:ln w="9525" cap="flat" cmpd="sng">
            <a:solidFill>
              <a:schemeClr val="accent1"/>
            </a:solidFill>
            <a:prstDash val="solid"/>
            <a:round/>
            <a:headEnd type="none" w="sm" len="sm"/>
            <a:tailEnd type="none" w="sm" len="sm"/>
          </a:ln>
        </p:spPr>
        <p:txBody>
          <a:bodyPr spcFirstLastPara="1" wrap="square" lIns="0" tIns="0" rIns="0" bIns="0" anchor="ctr" anchorCtr="0">
            <a:noAutofit/>
          </a:bodyPr>
          <a:lstStyle/>
          <a:p>
            <a:pPr marL="0" lvl="0" indent="0" algn="ctr" rtl="0">
              <a:lnSpc>
                <a:spcPct val="100000"/>
              </a:lnSpc>
              <a:spcBef>
                <a:spcPts val="0"/>
              </a:spcBef>
              <a:spcAft>
                <a:spcPts val="0"/>
              </a:spcAft>
              <a:buSzPts val="1200"/>
              <a:buNone/>
            </a:pPr>
            <a:fld id="{00000000-1234-1234-1234-123412341234}" type="slidenum">
              <a:rPr lang="en-US"/>
              <a:t>9</a:t>
            </a:fld>
            <a:endParaRPr/>
          </a:p>
        </p:txBody>
      </p:sp>
      <p:pic>
        <p:nvPicPr>
          <p:cNvPr id="263" name="Google Shape;263;p32"/>
          <p:cNvPicPr preferRelativeResize="0"/>
          <p:nvPr/>
        </p:nvPicPr>
        <p:blipFill rotWithShape="1">
          <a:blip r:embed="rId3">
            <a:alphaModFix/>
          </a:blip>
          <a:srcRect/>
          <a:stretch/>
        </p:blipFill>
        <p:spPr>
          <a:xfrm>
            <a:off x="282077" y="876032"/>
            <a:ext cx="11445579" cy="5401212"/>
          </a:xfrm>
          <a:prstGeom prst="rect">
            <a:avLst/>
          </a:prstGeom>
          <a:noFill/>
          <a:ln>
            <a:noFill/>
          </a:ln>
        </p:spPr>
      </p:pic>
    </p:spTree>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TM02900769[[fn=Retrospect]]</Template>
  <TotalTime>156</TotalTime>
  <Words>2810</Words>
  <Application>Microsoft Office PowerPoint</Application>
  <PresentationFormat>Widescreen</PresentationFormat>
  <Paragraphs>802</Paragraphs>
  <Slides>22</Slides>
  <Notes>22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Corbel</vt:lpstr>
      <vt:lpstr>Calibri</vt:lpstr>
      <vt:lpstr>Baumans</vt:lpstr>
      <vt:lpstr>Noto Sans Symbols</vt:lpstr>
      <vt:lpstr>Calibri Light (Headings)</vt:lpstr>
      <vt:lpstr>Calibri Light</vt:lpstr>
      <vt:lpstr>Arial</vt:lpstr>
      <vt:lpstr>Times New Roman</vt:lpstr>
      <vt:lpstr>Retrospect</vt:lpstr>
      <vt:lpstr>Horizon View Properties: Retirement Housing Outreach </vt:lpstr>
      <vt:lpstr> </vt:lpstr>
      <vt:lpstr>Executive Summary – Recommendation</vt:lpstr>
      <vt:lpstr>City Forecast Baby Boomers (55+) Population</vt:lpstr>
      <vt:lpstr>Business Analytical Strategy  Data Science Team </vt:lpstr>
      <vt:lpstr> </vt:lpstr>
      <vt:lpstr>Major Considerations for Retiree Housing Choices</vt:lpstr>
      <vt:lpstr>Top Divisions/Cities With Baby Boomers (55+)</vt:lpstr>
      <vt:lpstr>Retirement Home Outreach</vt:lpstr>
      <vt:lpstr>Baby Boomers Major Cities Variables</vt:lpstr>
      <vt:lpstr>Data Source Reference</vt:lpstr>
      <vt:lpstr>Data Source Reference</vt:lpstr>
      <vt:lpstr>Analysis Approach</vt:lpstr>
      <vt:lpstr>Cost of Living Trend</vt:lpstr>
      <vt:lpstr>Weather view of Target Cities</vt:lpstr>
      <vt:lpstr>Cluster Dendrogram - Variables</vt:lpstr>
      <vt:lpstr>Cluster Dendrogram – Major Cities</vt:lpstr>
      <vt:lpstr>ANOVA</vt:lpstr>
      <vt:lpstr>ANOVA (cont’d)</vt:lpstr>
      <vt:lpstr>Factor Analysis</vt:lpstr>
      <vt:lpstr>Retirement Outreach Plan: Composite Score </vt:lpstr>
      <vt:lpstr>Geographic  - Desirability (Composite Score)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Horizon View Properties: Retirement Housing Outreach</dc:title>
  <dc:creator>Newman, Leonard</dc:creator>
  <cp:lastModifiedBy>Leonard Newman</cp:lastModifiedBy>
  <cp:revision>17</cp:revision>
  <dcterms:created xsi:type="dcterms:W3CDTF">2019-09-28T02:16:39Z</dcterms:created>
  <dcterms:modified xsi:type="dcterms:W3CDTF">2019-10-28T04:06:23Z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